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6" r:id="rId2"/>
    <p:sldId id="313" r:id="rId3"/>
    <p:sldId id="348" r:id="rId4"/>
    <p:sldId id="270" r:id="rId5"/>
    <p:sldId id="334" r:id="rId6"/>
    <p:sldId id="335" r:id="rId7"/>
    <p:sldId id="301" r:id="rId8"/>
    <p:sldId id="337" r:id="rId9"/>
    <p:sldId id="338" r:id="rId10"/>
    <p:sldId id="349" r:id="rId11"/>
    <p:sldId id="339" r:id="rId12"/>
    <p:sldId id="330"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068"/>
    <a:srgbClr val="FCFCFC"/>
    <a:srgbClr val="555464"/>
    <a:srgbClr val="4B496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5DD686F-8C44-4E70-8D79-D8E264499BF7}" type="datetimeFigureOut">
              <a:rPr lang="en-US" altLang="zh-CN"/>
              <a:pPr/>
              <a:t>9/20/2015</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509BE8-2883-401B-A395-316C0C72F108}"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21C98CE-96CA-4080-B6BD-AD54051AEF76}" type="datetimeFigureOut">
              <a:rPr lang="en-US" altLang="zh-CN"/>
              <a:pPr/>
              <a:t>9/20/2015</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D7592E0E-E024-4FF4-92D4-FB1B654CEE74}"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C3BE2D-57DB-4665-9668-E57A406E927F}" type="datetimeFigureOut">
              <a:rPr lang="en-US" altLang="zh-CN"/>
              <a:pPr/>
              <a:t>9/20/2015</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02C30443-40C9-4545-90B7-A7B8B8B90D8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30327D-635A-4FA2-A297-A7F68DA19E0D}" type="datetimeFigureOut">
              <a:rPr lang="en-US" altLang="zh-CN"/>
              <a:pPr/>
              <a:t>9/20/2015</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1FAC8E60-E996-4FBB-A773-82D8F9ECEED6}"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2135517-B755-4958-A968-9504D7F9E701}" type="datetimeFigureOut">
              <a:rPr lang="en-US" altLang="zh-CN"/>
              <a:pPr/>
              <a:t>9/20/2015</a:t>
            </a:fld>
            <a:endParaRPr lang="en-US" altLang="zh-CN"/>
          </a:p>
        </p:txBody>
      </p:sp>
      <p:sp>
        <p:nvSpPr>
          <p:cNvPr id="8" name="Footer Placeholder 4"/>
          <p:cNvSpPr>
            <a:spLocks noGrp="1"/>
          </p:cNvSpPr>
          <p:nvPr>
            <p:ph type="ftr" sz="quarter" idx="11"/>
          </p:nvPr>
        </p:nvSpPr>
        <p:spPr/>
        <p:txBody>
          <a:bodyPr/>
          <a:lstStyle>
            <a:lvl1pPr>
              <a:defRPr/>
            </a:lvl1pPr>
          </a:lstStyle>
          <a:p>
            <a:endParaRPr lang="zh-CN" altLang="zh-CN"/>
          </a:p>
        </p:txBody>
      </p:sp>
      <p:sp>
        <p:nvSpPr>
          <p:cNvPr id="9" name="Slide Number Placeholder 5"/>
          <p:cNvSpPr>
            <a:spLocks noGrp="1"/>
          </p:cNvSpPr>
          <p:nvPr>
            <p:ph type="sldNum" sz="quarter" idx="12"/>
          </p:nvPr>
        </p:nvSpPr>
        <p:spPr/>
        <p:txBody>
          <a:bodyPr/>
          <a:lstStyle>
            <a:lvl1pPr>
              <a:defRPr/>
            </a:lvl1pPr>
          </a:lstStyle>
          <a:p>
            <a:fld id="{016A313C-4B9A-4903-AE77-C43864AC8CCA}"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6"/>
          <p:cNvSpPr txBox="1">
            <a:spLocks noChangeArrowheads="1"/>
          </p:cNvSpPr>
          <p:nvPr userDrawn="1"/>
        </p:nvSpPr>
        <p:spPr bwMode="auto">
          <a:xfrm>
            <a:off x="468313" y="1604963"/>
            <a:ext cx="184150" cy="369887"/>
          </a:xfrm>
          <a:prstGeom prst="rect">
            <a:avLst/>
          </a:prstGeom>
          <a:noFill/>
          <a:ln w="9525">
            <a:noFill/>
            <a:miter lim="800000"/>
            <a:headEnd/>
            <a:tailEnd/>
          </a:ln>
        </p:spPr>
        <p:txBody>
          <a:bodyPr wrap="none">
            <a:spAutoFit/>
          </a:bodyPr>
          <a:lstStyle/>
          <a:p>
            <a:endParaRPr lang="zh-CN" altLang="zh-CN"/>
          </a:p>
        </p:txBody>
      </p:sp>
      <p:sp>
        <p:nvSpPr>
          <p:cNvPr id="4" name="TextBox 7"/>
          <p:cNvSpPr txBox="1">
            <a:spLocks noChangeArrowheads="1"/>
          </p:cNvSpPr>
          <p:nvPr userDrawn="1"/>
        </p:nvSpPr>
        <p:spPr bwMode="auto">
          <a:xfrm>
            <a:off x="468313" y="1508125"/>
            <a:ext cx="8207375" cy="277813"/>
          </a:xfrm>
          <a:prstGeom prst="rect">
            <a:avLst/>
          </a:prstGeom>
          <a:noFill/>
          <a:ln w="9525">
            <a:noFill/>
            <a:miter lim="800000"/>
            <a:headEnd/>
            <a:tailEnd/>
          </a:ln>
        </p:spPr>
        <p:txBody>
          <a:bodyPr>
            <a:spAutoFit/>
          </a:bodyPr>
          <a:lstStyle/>
          <a:p>
            <a:r>
              <a:rPr lang="en-US" altLang="zh-CN" sz="1200">
                <a:solidFill>
                  <a:srgbClr val="A6A6A6"/>
                </a:solidFill>
                <a:ea typeface="宋体" charset="-122"/>
              </a:rPr>
              <a:t>Test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fld id="{C37CD900-DDF9-48FE-855F-E565A3C55496}" type="datetimeFigureOut">
              <a:rPr lang="en-US" altLang="zh-CN"/>
              <a:pPr/>
              <a:t>9/20/2015</a:t>
            </a:fld>
            <a:endParaRPr lang="en-US" altLang="zh-CN"/>
          </a:p>
        </p:txBody>
      </p:sp>
      <p:sp>
        <p:nvSpPr>
          <p:cNvPr id="6" name="Footer Placeholder 3"/>
          <p:cNvSpPr>
            <a:spLocks noGrp="1"/>
          </p:cNvSpPr>
          <p:nvPr>
            <p:ph type="ftr" sz="quarter" idx="11"/>
          </p:nvPr>
        </p:nvSpPr>
        <p:spPr/>
        <p:txBody>
          <a:bodyPr/>
          <a:lstStyle>
            <a:lvl1pPr>
              <a:defRPr/>
            </a:lvl1pPr>
          </a:lstStyle>
          <a:p>
            <a:endParaRPr lang="zh-CN" altLang="zh-CN"/>
          </a:p>
        </p:txBody>
      </p:sp>
      <p:sp>
        <p:nvSpPr>
          <p:cNvPr id="7" name="Slide Number Placeholder 4"/>
          <p:cNvSpPr>
            <a:spLocks noGrp="1"/>
          </p:cNvSpPr>
          <p:nvPr>
            <p:ph type="sldNum" sz="quarter" idx="12"/>
          </p:nvPr>
        </p:nvSpPr>
        <p:spPr/>
        <p:txBody>
          <a:bodyPr/>
          <a:lstStyle>
            <a:lvl1pPr>
              <a:defRPr/>
            </a:lvl1pPr>
          </a:lstStyle>
          <a:p>
            <a:fld id="{35EC1620-BB07-41A5-8F72-3E0F705F8BC3}"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7BFFB75-9B64-48E1-95B5-CCA26F67BAED}" type="datetimeFigureOut">
              <a:rPr lang="en-US" altLang="zh-CN"/>
              <a:pPr/>
              <a:t>9/20/2015</a:t>
            </a:fld>
            <a:endParaRPr lang="en-US" altLang="zh-CN"/>
          </a:p>
        </p:txBody>
      </p:sp>
      <p:sp>
        <p:nvSpPr>
          <p:cNvPr id="6" name="Footer Placeholder 4"/>
          <p:cNvSpPr>
            <a:spLocks noGrp="1"/>
          </p:cNvSpPr>
          <p:nvPr>
            <p:ph type="ftr" sz="quarter" idx="11"/>
          </p:nvPr>
        </p:nvSpPr>
        <p:spPr/>
        <p:txBody>
          <a:bodyPr/>
          <a:lstStyle>
            <a:lvl1pPr>
              <a:defRPr/>
            </a:lvl1pPr>
          </a:lstStyle>
          <a:p>
            <a:endParaRPr lang="zh-CN" altLang="zh-CN"/>
          </a:p>
        </p:txBody>
      </p:sp>
      <p:sp>
        <p:nvSpPr>
          <p:cNvPr id="7" name="Slide Number Placeholder 5"/>
          <p:cNvSpPr>
            <a:spLocks noGrp="1"/>
          </p:cNvSpPr>
          <p:nvPr>
            <p:ph type="sldNum" sz="quarter" idx="12"/>
          </p:nvPr>
        </p:nvSpPr>
        <p:spPr/>
        <p:txBody>
          <a:bodyPr/>
          <a:lstStyle>
            <a:lvl1pPr>
              <a:defRPr/>
            </a:lvl1pPr>
          </a:lstStyle>
          <a:p>
            <a:fld id="{19914A77-7232-4EB9-8640-96C62067E3A5}"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1A51311-8B20-4F1C-9548-DB07BA01D726}" type="datetimeFigureOut">
              <a:rPr lang="en-US" altLang="zh-CN"/>
              <a:pPr/>
              <a:t>9/20/2015</a:t>
            </a:fld>
            <a:endParaRPr lang="en-US" altLang="zh-CN"/>
          </a:p>
        </p:txBody>
      </p:sp>
      <p:sp>
        <p:nvSpPr>
          <p:cNvPr id="6" name="Footer Placeholder 4"/>
          <p:cNvSpPr>
            <a:spLocks noGrp="1"/>
          </p:cNvSpPr>
          <p:nvPr>
            <p:ph type="ftr" sz="quarter" idx="11"/>
          </p:nvPr>
        </p:nvSpPr>
        <p:spPr/>
        <p:txBody>
          <a:bodyPr/>
          <a:lstStyle>
            <a:lvl1pPr>
              <a:defRPr/>
            </a:lvl1pPr>
          </a:lstStyle>
          <a:p>
            <a:endParaRPr lang="zh-CN" altLang="zh-CN"/>
          </a:p>
        </p:txBody>
      </p:sp>
      <p:sp>
        <p:nvSpPr>
          <p:cNvPr id="7" name="Slide Number Placeholder 5"/>
          <p:cNvSpPr>
            <a:spLocks noGrp="1"/>
          </p:cNvSpPr>
          <p:nvPr>
            <p:ph type="sldNum" sz="quarter" idx="12"/>
          </p:nvPr>
        </p:nvSpPr>
        <p:spPr/>
        <p:txBody>
          <a:bodyPr/>
          <a:lstStyle>
            <a:lvl1pPr>
              <a:defRPr/>
            </a:lvl1pPr>
          </a:lstStyle>
          <a:p>
            <a:fld id="{3F21E490-9ED0-49EE-9399-ACC4002FB5C8}"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79EE9B-95A0-417F-9ADA-442CC66A0380}" type="datetimeFigureOut">
              <a:rPr lang="en-US" altLang="zh-CN"/>
              <a:pPr/>
              <a:t>9/20/2015</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51DDAF19-1763-4F11-A109-7F7C1B51542F}"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788209-5528-44C0-9569-08F8883A3524}" type="datetimeFigureOut">
              <a:rPr lang="en-US" altLang="zh-CN"/>
              <a:pPr/>
              <a:t>9/20/2015</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51BB179D-87BE-4CD1-B6AD-401000FFDEC1}"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C9C9C"/>
                </a:solidFill>
                <a:ea typeface="宋体" charset="-122"/>
              </a:defRPr>
            </a:lvl1pPr>
          </a:lstStyle>
          <a:p>
            <a:fld id="{E0B3FED8-3EC1-44D6-86B9-F9F564809BC9}" type="datetimeFigureOut">
              <a:rPr lang="en-US" altLang="zh-CN"/>
              <a:pPr/>
              <a:t>9/20/2015</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C9C9C"/>
                </a:solidFill>
              </a:defRPr>
            </a:lvl1pPr>
          </a:lstStyle>
          <a:p>
            <a:endParaRPr lang="zh-CN"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C9C9C"/>
                </a:solidFill>
                <a:ea typeface="宋体" charset="-122"/>
              </a:defRPr>
            </a:lvl1pPr>
          </a:lstStyle>
          <a:p>
            <a:fld id="{A1DCA278-B3D6-4B0A-86DA-8687DBC63A4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67" r:id="rId8"/>
    <p:sldLayoutId id="2147483668" r:id="rId9"/>
  </p:sldLayoutIdLst>
  <p:timing>
    <p:tnLst>
      <p:par>
        <p:cTn id="1" dur="indefinite" restart="never" nodeType="tmRoot"/>
      </p:par>
    </p:tnLst>
  </p:timing>
  <p:txStyles>
    <p:titleStyle>
      <a:lvl1pPr algn="l" rtl="0" fontAlgn="base">
        <a:spcBef>
          <a:spcPct val="0"/>
        </a:spcBef>
        <a:spcAft>
          <a:spcPct val="0"/>
        </a:spcAft>
        <a:defRPr sz="3200" kern="1200">
          <a:solidFill>
            <a:srgbClr val="959595"/>
          </a:solidFill>
          <a:latin typeface="Source Sans Pro Light" pitchFamily="34" charset="0"/>
          <a:ea typeface="+mj-ea"/>
          <a:cs typeface="+mj-cs"/>
        </a:defRPr>
      </a:lvl1pPr>
      <a:lvl2pPr algn="l" rtl="0" fontAlgn="base">
        <a:spcBef>
          <a:spcPct val="0"/>
        </a:spcBef>
        <a:spcAft>
          <a:spcPct val="0"/>
        </a:spcAft>
        <a:defRPr sz="3200">
          <a:solidFill>
            <a:srgbClr val="959595"/>
          </a:solidFill>
          <a:latin typeface="Source Sans Pro Light" pitchFamily="34" charset="0"/>
        </a:defRPr>
      </a:lvl2pPr>
      <a:lvl3pPr algn="l" rtl="0" fontAlgn="base">
        <a:spcBef>
          <a:spcPct val="0"/>
        </a:spcBef>
        <a:spcAft>
          <a:spcPct val="0"/>
        </a:spcAft>
        <a:defRPr sz="3200">
          <a:solidFill>
            <a:srgbClr val="959595"/>
          </a:solidFill>
          <a:latin typeface="Source Sans Pro Light" pitchFamily="34" charset="0"/>
        </a:defRPr>
      </a:lvl3pPr>
      <a:lvl4pPr algn="l" rtl="0" fontAlgn="base">
        <a:spcBef>
          <a:spcPct val="0"/>
        </a:spcBef>
        <a:spcAft>
          <a:spcPct val="0"/>
        </a:spcAft>
        <a:defRPr sz="3200">
          <a:solidFill>
            <a:srgbClr val="959595"/>
          </a:solidFill>
          <a:latin typeface="Source Sans Pro Light" pitchFamily="34" charset="0"/>
        </a:defRPr>
      </a:lvl4pPr>
      <a:lvl5pPr algn="l" rtl="0" fontAlgn="base">
        <a:spcBef>
          <a:spcPct val="0"/>
        </a:spcBef>
        <a:spcAft>
          <a:spcPct val="0"/>
        </a:spcAft>
        <a:defRPr sz="3200">
          <a:solidFill>
            <a:srgbClr val="959595"/>
          </a:solidFill>
          <a:latin typeface="Source Sans Pro Light" pitchFamily="34" charset="0"/>
        </a:defRPr>
      </a:lvl5pPr>
      <a:lvl6pPr marL="457200" algn="l" rtl="0" fontAlgn="base">
        <a:spcBef>
          <a:spcPct val="0"/>
        </a:spcBef>
        <a:spcAft>
          <a:spcPct val="0"/>
        </a:spcAft>
        <a:defRPr sz="3200">
          <a:solidFill>
            <a:srgbClr val="959595"/>
          </a:solidFill>
          <a:latin typeface="Source Sans Pro Light" pitchFamily="34" charset="0"/>
        </a:defRPr>
      </a:lvl6pPr>
      <a:lvl7pPr marL="914400" algn="l" rtl="0" fontAlgn="base">
        <a:spcBef>
          <a:spcPct val="0"/>
        </a:spcBef>
        <a:spcAft>
          <a:spcPct val="0"/>
        </a:spcAft>
        <a:defRPr sz="3200">
          <a:solidFill>
            <a:srgbClr val="959595"/>
          </a:solidFill>
          <a:latin typeface="Source Sans Pro Light" pitchFamily="34" charset="0"/>
        </a:defRPr>
      </a:lvl7pPr>
      <a:lvl8pPr marL="1371600" algn="l" rtl="0" fontAlgn="base">
        <a:spcBef>
          <a:spcPct val="0"/>
        </a:spcBef>
        <a:spcAft>
          <a:spcPct val="0"/>
        </a:spcAft>
        <a:defRPr sz="3200">
          <a:solidFill>
            <a:srgbClr val="959595"/>
          </a:solidFill>
          <a:latin typeface="Source Sans Pro Light" pitchFamily="34" charset="0"/>
        </a:defRPr>
      </a:lvl8pPr>
      <a:lvl9pPr marL="1828800" algn="l" rtl="0" fontAlgn="base">
        <a:spcBef>
          <a:spcPct val="0"/>
        </a:spcBef>
        <a:spcAft>
          <a:spcPct val="0"/>
        </a:spcAft>
        <a:defRPr sz="3200">
          <a:solidFill>
            <a:srgbClr val="959595"/>
          </a:solidFill>
          <a:latin typeface="Source Sans Pro Light" pitchFamily="34" charset="0"/>
        </a:defRPr>
      </a:lvl9pPr>
    </p:titleStyle>
    <p:bodyStyle>
      <a:lvl1pPr marL="342900" indent="-342900" algn="l" rtl="0" fontAlgn="base">
        <a:spcBef>
          <a:spcPct val="20000"/>
        </a:spcBef>
        <a:spcAft>
          <a:spcPct val="0"/>
        </a:spcAft>
        <a:buFont typeface="Arial" charset="0"/>
        <a:buChar char="•"/>
        <a:defRPr sz="1400" kern="1200">
          <a:solidFill>
            <a:srgbClr val="A6A6A6"/>
          </a:solidFill>
          <a:latin typeface="+mn-lt"/>
          <a:ea typeface="+mn-ea"/>
          <a:cs typeface="+mn-cs"/>
        </a:defRPr>
      </a:lvl1pPr>
      <a:lvl2pPr marL="742950" indent="-285750" algn="l" rtl="0" fontAlgn="base">
        <a:spcBef>
          <a:spcPct val="20000"/>
        </a:spcBef>
        <a:spcAft>
          <a:spcPct val="0"/>
        </a:spcAft>
        <a:buFont typeface="Arial" charset="0"/>
        <a:buChar char="–"/>
        <a:defRPr sz="1200" kern="1200">
          <a:solidFill>
            <a:srgbClr val="A6A6A6"/>
          </a:solidFill>
          <a:latin typeface="+mn-lt"/>
          <a:ea typeface="+mn-ea"/>
          <a:cs typeface="+mn-cs"/>
        </a:defRPr>
      </a:lvl2pPr>
      <a:lvl3pPr marL="1143000" indent="-228600" algn="l" rtl="0" fontAlgn="base">
        <a:spcBef>
          <a:spcPct val="20000"/>
        </a:spcBef>
        <a:spcAft>
          <a:spcPct val="0"/>
        </a:spcAft>
        <a:buFont typeface="Arial" charset="0"/>
        <a:buChar char="•"/>
        <a:defRPr sz="1100" kern="1200">
          <a:solidFill>
            <a:srgbClr val="A6A6A6"/>
          </a:solidFill>
          <a:latin typeface="+mn-lt"/>
          <a:ea typeface="+mn-ea"/>
          <a:cs typeface="+mn-cs"/>
        </a:defRPr>
      </a:lvl3pPr>
      <a:lvl4pPr marL="1600200" indent="-228600" algn="l" rtl="0" fontAlgn="base">
        <a:spcBef>
          <a:spcPct val="20000"/>
        </a:spcBef>
        <a:spcAft>
          <a:spcPct val="0"/>
        </a:spcAft>
        <a:buFont typeface="Arial" charset="0"/>
        <a:buChar char="–"/>
        <a:defRPr sz="1000" kern="1200">
          <a:solidFill>
            <a:srgbClr val="A6A6A6"/>
          </a:solidFill>
          <a:latin typeface="+mn-lt"/>
          <a:ea typeface="+mn-ea"/>
          <a:cs typeface="+mn-cs"/>
        </a:defRPr>
      </a:lvl4pPr>
      <a:lvl5pPr marL="2057400" indent="-228600" algn="l" rtl="0" fontAlgn="base">
        <a:spcBef>
          <a:spcPct val="20000"/>
        </a:spcBef>
        <a:spcAft>
          <a:spcPct val="0"/>
        </a:spcAft>
        <a:buFont typeface="Arial" charset="0"/>
        <a:buChar char="»"/>
        <a:defRPr sz="1000" kern="1200">
          <a:solidFill>
            <a:srgbClr val="A6A6A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457200" y="2565400"/>
            <a:ext cx="8229600" cy="1143000"/>
          </a:xfrm>
        </p:spPr>
        <p:txBody>
          <a:bodyPr/>
          <a:lstStyle/>
          <a:p>
            <a:r>
              <a:rPr lang="zh-CN" altLang="zh-CN" sz="4800" b="1" dirty="0" smtClean="0">
                <a:solidFill>
                  <a:schemeClr val="bg2"/>
                </a:solidFill>
              </a:rPr>
              <a:t>“风雨廊桥公开课”教学设计</a:t>
            </a:r>
            <a:endParaRPr lang="zh-CN" altLang="zh-CN" sz="4800" dirty="0">
              <a:solidFill>
                <a:schemeClr val="bg2"/>
              </a:solidFill>
            </a:endParaRPr>
          </a:p>
        </p:txBody>
      </p:sp>
      <p:grpSp>
        <p:nvGrpSpPr>
          <p:cNvPr id="24" name="Group 23"/>
          <p:cNvGrpSpPr>
            <a:grpSpLocks/>
          </p:cNvGrpSpPr>
          <p:nvPr/>
        </p:nvGrpSpPr>
        <p:grpSpPr bwMode="auto">
          <a:xfrm>
            <a:off x="107950" y="5229225"/>
            <a:ext cx="9467850" cy="1927225"/>
            <a:chOff x="333766" y="866520"/>
            <a:chExt cx="7670864" cy="1561214"/>
          </a:xfrm>
        </p:grpSpPr>
        <p:sp>
          <p:nvSpPr>
            <p:cNvPr id="25" name="Oval 24"/>
            <p:cNvSpPr/>
            <p:nvPr/>
          </p:nvSpPr>
          <p:spPr>
            <a:xfrm>
              <a:off x="4092026" y="1455512"/>
              <a:ext cx="504188" cy="5041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26" name="Oval 25"/>
            <p:cNvSpPr/>
            <p:nvPr/>
          </p:nvSpPr>
          <p:spPr>
            <a:xfrm>
              <a:off x="4643804" y="1707569"/>
              <a:ext cx="720269" cy="720165"/>
            </a:xfrm>
            <a:prstGeom prst="ellipse">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zh-CN">
                <a:solidFill>
                  <a:srgbClr val="FFFFFF"/>
                </a:solidFill>
              </a:endParaRPr>
            </a:p>
          </p:txBody>
        </p:sp>
        <p:sp>
          <p:nvSpPr>
            <p:cNvPr id="27" name="Oval 26"/>
            <p:cNvSpPr/>
            <p:nvPr/>
          </p:nvSpPr>
          <p:spPr>
            <a:xfrm>
              <a:off x="5364073" y="1045276"/>
              <a:ext cx="936350" cy="936214"/>
            </a:xfrm>
            <a:prstGeom prst="ellipse">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zh-CN" altLang="zh-CN">
                <a:solidFill>
                  <a:srgbClr val="FFFFFF"/>
                </a:solidFill>
              </a:endParaRPr>
            </a:p>
          </p:txBody>
        </p:sp>
        <p:sp>
          <p:nvSpPr>
            <p:cNvPr id="28" name="Oval 27"/>
            <p:cNvSpPr/>
            <p:nvPr/>
          </p:nvSpPr>
          <p:spPr>
            <a:xfrm>
              <a:off x="6538368" y="1261325"/>
              <a:ext cx="504188" cy="504115"/>
            </a:xfrm>
            <a:prstGeom prst="ellipse">
              <a:avLst/>
            </a:prstGeom>
            <a:solidFill>
              <a:schemeClr val="accent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zh-CN" altLang="zh-CN">
                <a:solidFill>
                  <a:srgbClr val="FFFFFF"/>
                </a:solidFill>
              </a:endParaRPr>
            </a:p>
          </p:txBody>
        </p:sp>
        <p:sp>
          <p:nvSpPr>
            <p:cNvPr id="29" name="Oval 28"/>
            <p:cNvSpPr/>
            <p:nvPr/>
          </p:nvSpPr>
          <p:spPr>
            <a:xfrm>
              <a:off x="7104294" y="866520"/>
              <a:ext cx="900336" cy="900206"/>
            </a:xfrm>
            <a:prstGeom prst="ellipse">
              <a:avLst/>
            </a:prstGeom>
            <a:solidFill>
              <a:schemeClr val="accent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lang="zh-CN" altLang="zh-CN">
                <a:solidFill>
                  <a:srgbClr val="FFFFFF"/>
                </a:solidFill>
              </a:endParaRPr>
            </a:p>
          </p:txBody>
        </p:sp>
        <p:sp>
          <p:nvSpPr>
            <p:cNvPr id="30" name="Oval 29"/>
            <p:cNvSpPr/>
            <p:nvPr/>
          </p:nvSpPr>
          <p:spPr>
            <a:xfrm>
              <a:off x="3851508" y="1383495"/>
              <a:ext cx="144054" cy="14403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31" name="Oval 30"/>
            <p:cNvSpPr/>
            <p:nvPr/>
          </p:nvSpPr>
          <p:spPr>
            <a:xfrm rot="1351255">
              <a:off x="1264971" y="1496664"/>
              <a:ext cx="504188" cy="504115"/>
            </a:xfrm>
            <a:prstGeom prst="ellipse">
              <a:avLst/>
            </a:prstGeom>
            <a:solidFill>
              <a:schemeClr val="accent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zh-CN" altLang="zh-CN">
                <a:solidFill>
                  <a:srgbClr val="FFFFFF"/>
                </a:solidFill>
              </a:endParaRPr>
            </a:p>
          </p:txBody>
        </p:sp>
        <p:sp>
          <p:nvSpPr>
            <p:cNvPr id="32" name="Oval 31"/>
            <p:cNvSpPr/>
            <p:nvPr/>
          </p:nvSpPr>
          <p:spPr>
            <a:xfrm rot="1351255">
              <a:off x="1848903" y="1410502"/>
              <a:ext cx="900336" cy="898919"/>
            </a:xfrm>
            <a:prstGeom prst="ellipse">
              <a:avLst/>
            </a:prstGeom>
            <a:solidFill>
              <a:schemeClr val="accent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lang="zh-CN" altLang="zh-CN">
                <a:solidFill>
                  <a:srgbClr val="FFFFFF"/>
                </a:solidFill>
              </a:endParaRPr>
            </a:p>
          </p:txBody>
        </p:sp>
        <p:sp>
          <p:nvSpPr>
            <p:cNvPr id="33" name="Oval 32"/>
            <p:cNvSpPr/>
            <p:nvPr/>
          </p:nvSpPr>
          <p:spPr>
            <a:xfrm rot="1351255">
              <a:off x="2870142" y="1230461"/>
              <a:ext cx="455313" cy="455247"/>
            </a:xfrm>
            <a:prstGeom prst="ellipse">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zh-CN" altLang="zh-CN">
                <a:solidFill>
                  <a:srgbClr val="FFFFFF"/>
                </a:solidFill>
              </a:endParaRPr>
            </a:p>
          </p:txBody>
        </p:sp>
        <p:sp>
          <p:nvSpPr>
            <p:cNvPr id="34" name="Oval 33"/>
            <p:cNvSpPr/>
            <p:nvPr/>
          </p:nvSpPr>
          <p:spPr>
            <a:xfrm rot="1351255">
              <a:off x="3437354" y="1409215"/>
              <a:ext cx="227656" cy="226337"/>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zh-CN" altLang="zh-CN">
                <a:solidFill>
                  <a:srgbClr val="FFFFFF"/>
                </a:solidFill>
              </a:endParaRPr>
            </a:p>
          </p:txBody>
        </p:sp>
        <p:sp>
          <p:nvSpPr>
            <p:cNvPr id="35" name="Oval 34"/>
            <p:cNvSpPr/>
            <p:nvPr/>
          </p:nvSpPr>
          <p:spPr>
            <a:xfrm>
              <a:off x="333766" y="1573825"/>
              <a:ext cx="144054" cy="14403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36" name="Oval 35"/>
            <p:cNvSpPr/>
            <p:nvPr/>
          </p:nvSpPr>
          <p:spPr>
            <a:xfrm rot="1351255">
              <a:off x="823807" y="1818166"/>
              <a:ext cx="411582" cy="412809"/>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zh-CN" altLang="zh-CN">
                <a:solidFill>
                  <a:srgbClr val="FFFFFF"/>
                </a:solidFill>
              </a:endParaRPr>
            </a:p>
          </p:txBody>
        </p:sp>
        <p:sp>
          <p:nvSpPr>
            <p:cNvPr id="37" name="Oval 36"/>
            <p:cNvSpPr/>
            <p:nvPr/>
          </p:nvSpPr>
          <p:spPr>
            <a:xfrm rot="1351255">
              <a:off x="522837" y="1752580"/>
              <a:ext cx="227656" cy="227623"/>
            </a:xfrm>
            <a:prstGeom prst="ellipse">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zh-CN" altLang="zh-CN">
                <a:solidFill>
                  <a:srgbClr val="FFFFFF"/>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90538"/>
            <a:ext cx="8229600" cy="711200"/>
          </a:xfrm>
        </p:spPr>
        <p:txBody>
          <a:bodyPr rtlCol="0">
            <a:noAutofit/>
          </a:bodyPr>
          <a:lstStyle/>
          <a:p>
            <a:r>
              <a:rPr lang="zh-CN" altLang="zh-CN" sz="4000" b="1" dirty="0" smtClean="0">
                <a:solidFill>
                  <a:schemeClr val="accent1">
                    <a:lumMod val="60000"/>
                    <a:lumOff val="40000"/>
                  </a:schemeClr>
                </a:solidFill>
              </a:rPr>
              <a:t>六、教学步骤</a:t>
            </a:r>
            <a:endParaRPr lang="zh-CN" altLang="zh-CN" sz="4000" dirty="0">
              <a:solidFill>
                <a:schemeClr val="accent1">
                  <a:lumMod val="60000"/>
                  <a:lumOff val="40000"/>
                </a:schemeClr>
              </a:solidFill>
            </a:endParaRPr>
          </a:p>
        </p:txBody>
      </p:sp>
      <p:sp>
        <p:nvSpPr>
          <p:cNvPr id="2" name="Rectangle 1"/>
          <p:cNvSpPr/>
          <p:nvPr/>
        </p:nvSpPr>
        <p:spPr>
          <a:xfrm>
            <a:off x="5992813" y="1800225"/>
            <a:ext cx="3151187" cy="37782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5" name="Content Placeholder 2"/>
          <p:cNvSpPr>
            <a:spLocks noGrp="1"/>
          </p:cNvSpPr>
          <p:nvPr>
            <p:ph idx="1"/>
          </p:nvPr>
        </p:nvSpPr>
        <p:spPr>
          <a:xfrm>
            <a:off x="6444209" y="3212976"/>
            <a:ext cx="2699792" cy="2373313"/>
          </a:xfrm>
        </p:spPr>
        <p:txBody>
          <a:bodyPr wrap="square" numCol="1" anchor="t" anchorCtr="0" compatLnSpc="1">
            <a:prstTxWarp prst="textNoShape">
              <a:avLst/>
            </a:prstTxWarp>
            <a:noAutofit/>
          </a:bodyPr>
          <a:lstStyle/>
          <a:p>
            <a:pPr algn="r">
              <a:buNone/>
            </a:pPr>
            <a:r>
              <a:rPr lang="zh-CN" altLang="zh-CN" sz="1600" dirty="0" smtClean="0">
                <a:solidFill>
                  <a:schemeClr val="bg2"/>
                </a:solidFill>
              </a:rPr>
              <a:t>同学在彩纸上进行想象中的廊桥风景的绘画</a:t>
            </a:r>
            <a:endParaRPr lang="zh-CN" altLang="zh-CN" sz="1600" dirty="0">
              <a:solidFill>
                <a:schemeClr val="bg2"/>
              </a:solidFill>
            </a:endParaRPr>
          </a:p>
        </p:txBody>
      </p:sp>
      <p:sp>
        <p:nvSpPr>
          <p:cNvPr id="16" name="Title 13"/>
          <p:cNvSpPr txBox="1">
            <a:spLocks/>
          </p:cNvSpPr>
          <p:nvPr/>
        </p:nvSpPr>
        <p:spPr bwMode="auto">
          <a:xfrm>
            <a:off x="6904037" y="2348880"/>
            <a:ext cx="2239963" cy="709612"/>
          </a:xfrm>
          <a:prstGeom prst="rect">
            <a:avLst/>
          </a:prstGeom>
          <a:noFill/>
          <a:ln w="9525">
            <a:noFill/>
            <a:miter lim="800000"/>
            <a:headEnd/>
            <a:tailEnd/>
          </a:ln>
        </p:spPr>
        <p:txBody>
          <a:bodyPr anchor="ctr"/>
          <a:lstStyle/>
          <a:p>
            <a:r>
              <a:rPr lang="en-US" altLang="zh-CN" sz="2800" dirty="0" smtClean="0">
                <a:solidFill>
                  <a:schemeClr val="bg2"/>
                </a:solidFill>
              </a:rPr>
              <a:t>       </a:t>
            </a:r>
            <a:r>
              <a:rPr lang="zh-CN" altLang="zh-CN" sz="2800" dirty="0" smtClean="0">
                <a:solidFill>
                  <a:schemeClr val="bg2"/>
                </a:solidFill>
              </a:rPr>
              <a:t>课堂练习</a:t>
            </a:r>
            <a:endParaRPr lang="zh-CN" altLang="zh-CN" sz="2800" dirty="0">
              <a:solidFill>
                <a:schemeClr val="bg2"/>
              </a:solidFill>
            </a:endParaRPr>
          </a:p>
        </p:txBody>
      </p:sp>
      <p:sp>
        <p:nvSpPr>
          <p:cNvPr id="17" name="Flowchart: Off-page Connector 16"/>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09</a:t>
            </a:r>
            <a:endParaRPr lang="en-US" altLang="zh-CN" sz="1100" b="1" dirty="0">
              <a:solidFill>
                <a:srgbClr val="FFFFFF"/>
              </a:solidFill>
              <a:ea typeface="宋体" charset="-122"/>
            </a:endParaRPr>
          </a:p>
        </p:txBody>
      </p:sp>
      <p:sp>
        <p:nvSpPr>
          <p:cNvPr id="5" name="Rectangle 4"/>
          <p:cNvSpPr/>
          <p:nvPr/>
        </p:nvSpPr>
        <p:spPr>
          <a:xfrm>
            <a:off x="0" y="1800225"/>
            <a:ext cx="5992813" cy="3778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pic>
        <p:nvPicPr>
          <p:cNvPr id="8" name="图片 7" descr="23.JPG"/>
          <p:cNvPicPr>
            <a:picLocks noChangeAspect="1"/>
          </p:cNvPicPr>
          <p:nvPr/>
        </p:nvPicPr>
        <p:blipFill>
          <a:blip r:embed="rId2" cstate="print"/>
          <a:srcRect t="7186"/>
          <a:stretch>
            <a:fillRect/>
          </a:stretch>
        </p:blipFill>
        <p:spPr>
          <a:xfrm>
            <a:off x="0" y="1797157"/>
            <a:ext cx="6012161" cy="37920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6"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90538"/>
            <a:ext cx="8229600" cy="711200"/>
          </a:xfrm>
        </p:spPr>
        <p:txBody>
          <a:bodyPr rtlCol="0">
            <a:noAutofit/>
          </a:bodyPr>
          <a:lstStyle/>
          <a:p>
            <a:r>
              <a:rPr lang="zh-CN" altLang="zh-CN" sz="4000" b="1" dirty="0" smtClean="0">
                <a:solidFill>
                  <a:schemeClr val="accent1">
                    <a:lumMod val="60000"/>
                    <a:lumOff val="40000"/>
                  </a:schemeClr>
                </a:solidFill>
              </a:rPr>
              <a:t>六、教学步骤</a:t>
            </a:r>
            <a:endParaRPr lang="zh-CN" altLang="zh-CN" sz="4000" dirty="0">
              <a:solidFill>
                <a:schemeClr val="accent1">
                  <a:lumMod val="60000"/>
                  <a:lumOff val="40000"/>
                </a:schemeClr>
              </a:solidFill>
            </a:endParaRPr>
          </a:p>
        </p:txBody>
      </p:sp>
      <p:sp>
        <p:nvSpPr>
          <p:cNvPr id="2" name="Rectangle 1"/>
          <p:cNvSpPr/>
          <p:nvPr/>
        </p:nvSpPr>
        <p:spPr>
          <a:xfrm>
            <a:off x="5992813" y="1800225"/>
            <a:ext cx="3151187" cy="37782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5" name="Content Placeholder 2"/>
          <p:cNvSpPr>
            <a:spLocks noGrp="1"/>
          </p:cNvSpPr>
          <p:nvPr>
            <p:ph idx="1"/>
          </p:nvPr>
        </p:nvSpPr>
        <p:spPr>
          <a:xfrm>
            <a:off x="6730851" y="3212976"/>
            <a:ext cx="2413149" cy="2373313"/>
          </a:xfrm>
        </p:spPr>
        <p:txBody>
          <a:bodyPr wrap="square" numCol="1" anchor="t" anchorCtr="0" compatLnSpc="1">
            <a:prstTxWarp prst="textNoShape">
              <a:avLst/>
            </a:prstTxWarp>
            <a:noAutofit/>
          </a:bodyPr>
          <a:lstStyle/>
          <a:p>
            <a:pPr>
              <a:buNone/>
            </a:pPr>
            <a:r>
              <a:rPr lang="en-US" altLang="zh-CN" sz="1600" dirty="0" smtClean="0">
                <a:solidFill>
                  <a:schemeClr val="bg2"/>
                </a:solidFill>
              </a:rPr>
              <a:t>                              </a:t>
            </a:r>
            <a:r>
              <a:rPr lang="zh-CN" altLang="zh-CN" sz="1600" dirty="0" smtClean="0">
                <a:solidFill>
                  <a:schemeClr val="bg2"/>
                </a:solidFill>
              </a:rPr>
              <a:t>成果展示</a:t>
            </a:r>
            <a:endParaRPr lang="en-US" altLang="zh-CN" sz="1600" dirty="0" smtClean="0">
              <a:solidFill>
                <a:schemeClr val="bg2"/>
              </a:solidFill>
            </a:endParaRPr>
          </a:p>
          <a:p>
            <a:pPr>
              <a:buNone/>
            </a:pPr>
            <a:r>
              <a:rPr lang="en-US" altLang="zh-CN" sz="1600" dirty="0" smtClean="0">
                <a:solidFill>
                  <a:schemeClr val="bg2"/>
                </a:solidFill>
              </a:rPr>
              <a:t>                              </a:t>
            </a:r>
            <a:r>
              <a:rPr lang="zh-CN" altLang="zh-CN" sz="1600" dirty="0" smtClean="0">
                <a:solidFill>
                  <a:schemeClr val="bg2"/>
                </a:solidFill>
              </a:rPr>
              <a:t>作品点评</a:t>
            </a:r>
            <a:endParaRPr lang="en-US" altLang="zh-CN" sz="1600" dirty="0" smtClean="0">
              <a:solidFill>
                <a:schemeClr val="bg2"/>
              </a:solidFill>
            </a:endParaRPr>
          </a:p>
          <a:p>
            <a:pPr>
              <a:buNone/>
            </a:pPr>
            <a:r>
              <a:rPr lang="en-US" altLang="zh-CN" sz="1600" dirty="0" smtClean="0">
                <a:solidFill>
                  <a:schemeClr val="bg2"/>
                </a:solidFill>
              </a:rPr>
              <a:t>                              </a:t>
            </a:r>
            <a:r>
              <a:rPr lang="zh-CN" altLang="zh-CN" sz="1600" dirty="0" smtClean="0">
                <a:solidFill>
                  <a:schemeClr val="bg2"/>
                </a:solidFill>
              </a:rPr>
              <a:t>教师总结</a:t>
            </a:r>
            <a:endParaRPr lang="zh-CN" altLang="zh-CN" sz="1600" dirty="0">
              <a:solidFill>
                <a:schemeClr val="bg2"/>
              </a:solidFill>
            </a:endParaRPr>
          </a:p>
        </p:txBody>
      </p:sp>
      <p:sp>
        <p:nvSpPr>
          <p:cNvPr id="16" name="Title 13"/>
          <p:cNvSpPr txBox="1">
            <a:spLocks/>
          </p:cNvSpPr>
          <p:nvPr/>
        </p:nvSpPr>
        <p:spPr bwMode="auto">
          <a:xfrm>
            <a:off x="6904037" y="2348880"/>
            <a:ext cx="2239963" cy="709612"/>
          </a:xfrm>
          <a:prstGeom prst="rect">
            <a:avLst/>
          </a:prstGeom>
          <a:noFill/>
          <a:ln w="9525">
            <a:noFill/>
            <a:miter lim="800000"/>
            <a:headEnd/>
            <a:tailEnd/>
          </a:ln>
        </p:spPr>
        <p:txBody>
          <a:bodyPr anchor="ctr"/>
          <a:lstStyle/>
          <a:p>
            <a:r>
              <a:rPr lang="en-US" altLang="zh-CN" sz="2800" dirty="0" smtClean="0">
                <a:solidFill>
                  <a:schemeClr val="bg2"/>
                </a:solidFill>
              </a:rPr>
              <a:t>       </a:t>
            </a:r>
            <a:r>
              <a:rPr lang="zh-CN" altLang="zh-CN" sz="2800" dirty="0" smtClean="0">
                <a:solidFill>
                  <a:schemeClr val="bg2"/>
                </a:solidFill>
              </a:rPr>
              <a:t>课堂小结</a:t>
            </a:r>
            <a:endParaRPr lang="zh-CN" altLang="zh-CN" sz="2800" dirty="0">
              <a:solidFill>
                <a:schemeClr val="bg2"/>
              </a:solidFill>
            </a:endParaRPr>
          </a:p>
        </p:txBody>
      </p:sp>
      <p:sp>
        <p:nvSpPr>
          <p:cNvPr id="17" name="Flowchart: Off-page Connector 16"/>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altLang="zh-CN" sz="1100" b="1" dirty="0" smtClean="0">
                <a:solidFill>
                  <a:srgbClr val="FFFFFF"/>
                </a:solidFill>
              </a:rPr>
              <a:t>10</a:t>
            </a:r>
            <a:endParaRPr lang="en-US" altLang="zh-CN" sz="1100" b="1" dirty="0">
              <a:solidFill>
                <a:srgbClr val="FFFFFF"/>
              </a:solidFill>
              <a:ea typeface="宋体" charset="-122"/>
            </a:endParaRPr>
          </a:p>
        </p:txBody>
      </p:sp>
      <p:sp>
        <p:nvSpPr>
          <p:cNvPr id="5" name="Rectangle 4"/>
          <p:cNvSpPr/>
          <p:nvPr/>
        </p:nvSpPr>
        <p:spPr>
          <a:xfrm>
            <a:off x="0" y="1800225"/>
            <a:ext cx="5992813" cy="3778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pic>
        <p:nvPicPr>
          <p:cNvPr id="9" name="图片 8" descr="30.JPG"/>
          <p:cNvPicPr>
            <a:picLocks noChangeAspect="1"/>
          </p:cNvPicPr>
          <p:nvPr/>
        </p:nvPicPr>
        <p:blipFill>
          <a:blip r:embed="rId2" cstate="print"/>
          <a:srcRect b="5422"/>
          <a:stretch>
            <a:fillRect/>
          </a:stretch>
        </p:blipFill>
        <p:spPr>
          <a:xfrm>
            <a:off x="0" y="1821160"/>
            <a:ext cx="5976156" cy="376808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6"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3" name="Title 1"/>
          <p:cNvSpPr txBox="1">
            <a:spLocks/>
          </p:cNvSpPr>
          <p:nvPr/>
        </p:nvSpPr>
        <p:spPr>
          <a:xfrm>
            <a:off x="481013" y="3616325"/>
            <a:ext cx="8229600" cy="48418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000" dirty="0" smtClean="0">
                <a:solidFill>
                  <a:schemeClr val="bg1"/>
                </a:solidFill>
                <a:latin typeface="+mn-lt"/>
              </a:rPr>
              <a:t>Have a nice day!</a:t>
            </a:r>
            <a:endParaRPr lang="en-US" sz="2000" dirty="0">
              <a:solidFill>
                <a:schemeClr val="bg1"/>
              </a:solidFill>
              <a:latin typeface="+mn-lt"/>
            </a:endParaRPr>
          </a:p>
        </p:txBody>
      </p:sp>
      <p:sp>
        <p:nvSpPr>
          <p:cNvPr id="14" name="Title 13"/>
          <p:cNvSpPr>
            <a:spLocks noGrp="1"/>
          </p:cNvSpPr>
          <p:nvPr>
            <p:ph type="title"/>
          </p:nvPr>
        </p:nvSpPr>
        <p:spPr>
          <a:xfrm>
            <a:off x="457200" y="2565400"/>
            <a:ext cx="8229600" cy="1143000"/>
          </a:xfrm>
        </p:spPr>
        <p:txBody>
          <a:bodyPr/>
          <a:lstStyle/>
          <a:p>
            <a:pPr algn="ctr"/>
            <a:r>
              <a:rPr lang="zh-CN" altLang="en-US" sz="5400" dirty="0" smtClean="0">
                <a:solidFill>
                  <a:schemeClr val="bg1"/>
                </a:solidFill>
                <a:ea typeface="宋体" charset="-122"/>
              </a:rPr>
              <a:t>谢谢观看！</a:t>
            </a:r>
            <a:endParaRPr lang="en-US" altLang="zh-CN" sz="5400" dirty="0" smtClean="0">
              <a:solidFill>
                <a:schemeClr val="bg1"/>
              </a:solidFill>
              <a:ea typeface="宋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149475" y="2401888"/>
            <a:ext cx="5110163" cy="485775"/>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endParaRPr lang="en-US" sz="1700" b="1" dirty="0">
              <a:solidFill>
                <a:schemeClr val="accent1">
                  <a:lumMod val="60000"/>
                  <a:lumOff val="40000"/>
                </a:schemeClr>
              </a:solidFill>
              <a:latin typeface="+mn-lt"/>
            </a:endParaRPr>
          </a:p>
        </p:txBody>
      </p:sp>
      <p:sp>
        <p:nvSpPr>
          <p:cNvPr id="14" name="Title 13"/>
          <p:cNvSpPr>
            <a:spLocks noGrp="1"/>
          </p:cNvSpPr>
          <p:nvPr>
            <p:ph type="title"/>
          </p:nvPr>
        </p:nvSpPr>
        <p:spPr>
          <a:xfrm>
            <a:off x="2125663" y="1778000"/>
            <a:ext cx="5110162" cy="781050"/>
          </a:xfrm>
        </p:spPr>
        <p:txBody>
          <a:bodyPr rtlCol="0">
            <a:normAutofit/>
          </a:bodyPr>
          <a:lstStyle/>
          <a:p>
            <a:r>
              <a:rPr lang="zh-CN" altLang="zh-CN" sz="4000" b="1" dirty="0" smtClean="0">
                <a:solidFill>
                  <a:schemeClr val="accent1">
                    <a:lumMod val="60000"/>
                    <a:lumOff val="40000"/>
                  </a:schemeClr>
                </a:solidFill>
              </a:rPr>
              <a:t>一、主题阐述</a:t>
            </a:r>
            <a:endParaRPr lang="zh-CN" altLang="zh-CN" sz="4000" dirty="0">
              <a:solidFill>
                <a:schemeClr val="accent1">
                  <a:lumMod val="60000"/>
                  <a:lumOff val="40000"/>
                </a:schemeClr>
              </a:solidFill>
            </a:endParaRPr>
          </a:p>
        </p:txBody>
      </p:sp>
      <p:sp>
        <p:nvSpPr>
          <p:cNvPr id="27" name="TextBox 26"/>
          <p:cNvSpPr txBox="1"/>
          <p:nvPr/>
        </p:nvSpPr>
        <p:spPr>
          <a:xfrm>
            <a:off x="2124075" y="3130550"/>
            <a:ext cx="5184229" cy="1375180"/>
          </a:xfrm>
          <a:prstGeom prst="rect">
            <a:avLst/>
          </a:prstGeom>
          <a:noFill/>
        </p:spPr>
        <p:txBody>
          <a:bodyPr wrap="square" rIns="144000" bIns="36000">
            <a:spAutoFit/>
          </a:bodyPr>
          <a:lstStyle/>
          <a:p>
            <a:r>
              <a:rPr lang="zh-CN" altLang="zh-CN" sz="1400" dirty="0" smtClean="0">
                <a:solidFill>
                  <a:schemeClr val="tx1">
                    <a:lumMod val="60000"/>
                    <a:lumOff val="40000"/>
                  </a:schemeClr>
                </a:solidFill>
              </a:rPr>
              <a:t>课程内容的选择基于国家级非物质文化遗产“庆元木拱桥传统营造技艺”。编梁技术和榫卯连接的使用使得庆元木拱廊桥成为值得称赞的独特的建筑形式。这一特殊的营造技艺被认为是北宋虹桥技艺的再现。同时，木拱廊桥廊屋上各种形状的窗户也是庆元廊桥非常有特色的地方。与苏州园林里的花窗一样，起到“框景”的作用</a:t>
            </a:r>
            <a:r>
              <a:rPr lang="zh-CN" altLang="zh-CN" sz="1400" dirty="0" smtClean="0"/>
              <a:t>。</a:t>
            </a:r>
            <a:endParaRPr lang="zh-CN" altLang="zh-CN" sz="1400" dirty="0"/>
          </a:p>
        </p:txBody>
      </p:sp>
      <p:sp>
        <p:nvSpPr>
          <p:cNvPr id="37" name="Flowchart: Off-page Connector 36"/>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01</a:t>
            </a:r>
            <a:endParaRPr lang="en-US" altLang="zh-CN" sz="1100" b="1" dirty="0">
              <a:solidFill>
                <a:srgbClr val="FFFFFF"/>
              </a:solidFill>
              <a:ea typeface="宋体" charset="-122"/>
            </a:endParaRPr>
          </a:p>
        </p:txBody>
      </p:sp>
      <p:grpSp>
        <p:nvGrpSpPr>
          <p:cNvPr id="6" name="Group 5"/>
          <p:cNvGrpSpPr>
            <a:grpSpLocks/>
          </p:cNvGrpSpPr>
          <p:nvPr/>
        </p:nvGrpSpPr>
        <p:grpSpPr bwMode="auto">
          <a:xfrm>
            <a:off x="-7938" y="2287588"/>
            <a:ext cx="2095501" cy="55562"/>
            <a:chOff x="2055030" y="1463669"/>
            <a:chExt cx="2304256" cy="544908"/>
          </a:xfrm>
        </p:grpSpPr>
        <p:sp>
          <p:nvSpPr>
            <p:cNvPr id="7" name="Rectangle 6"/>
            <p:cNvSpPr/>
            <p:nvPr/>
          </p:nvSpPr>
          <p:spPr>
            <a:xfrm>
              <a:off x="2055030" y="1463669"/>
              <a:ext cx="576065" cy="5449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8" name="Rectangle 7"/>
            <p:cNvSpPr/>
            <p:nvPr/>
          </p:nvSpPr>
          <p:spPr>
            <a:xfrm>
              <a:off x="2631095" y="1463669"/>
              <a:ext cx="576064" cy="544908"/>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zh-CN">
                <a:solidFill>
                  <a:srgbClr val="FFFFFF"/>
                </a:solidFill>
              </a:endParaRPr>
            </a:p>
          </p:txBody>
        </p:sp>
        <p:sp>
          <p:nvSpPr>
            <p:cNvPr id="9" name="Rectangle 8"/>
            <p:cNvSpPr/>
            <p:nvPr/>
          </p:nvSpPr>
          <p:spPr>
            <a:xfrm>
              <a:off x="3207159" y="1463669"/>
              <a:ext cx="576064" cy="544908"/>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zh-CN" altLang="zh-CN">
                <a:solidFill>
                  <a:srgbClr val="FFFFFF"/>
                </a:solidFill>
              </a:endParaRPr>
            </a:p>
          </p:txBody>
        </p:sp>
        <p:sp>
          <p:nvSpPr>
            <p:cNvPr id="10" name="Rectangle 9"/>
            <p:cNvSpPr/>
            <p:nvPr/>
          </p:nvSpPr>
          <p:spPr>
            <a:xfrm>
              <a:off x="3783222" y="1463669"/>
              <a:ext cx="576064" cy="544908"/>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zh-CN" altLang="zh-CN">
                <a:solidFill>
                  <a:srgbClr val="FFFFFF"/>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par>
                                <p:cTn id="12" presetID="16" presetClass="entr" presetSubtype="21" fill="hold" grpId="0" nodeType="withEffect" nodePh="1">
                                  <p:stCondLst>
                                    <p:cond delay="0"/>
                                  </p:stCondLst>
                                  <p:endCondLst>
                                    <p:cond evt="begin" delay="0">
                                      <p:tn val="12"/>
                                    </p:cond>
                                  </p:end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149475" y="2401888"/>
            <a:ext cx="5110163" cy="485775"/>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endParaRPr lang="en-US" sz="1700" b="1" dirty="0">
              <a:solidFill>
                <a:schemeClr val="accent1">
                  <a:lumMod val="60000"/>
                  <a:lumOff val="40000"/>
                </a:schemeClr>
              </a:solidFill>
              <a:latin typeface="+mn-lt"/>
            </a:endParaRPr>
          </a:p>
        </p:txBody>
      </p:sp>
      <p:sp>
        <p:nvSpPr>
          <p:cNvPr id="14" name="Title 13"/>
          <p:cNvSpPr>
            <a:spLocks noGrp="1"/>
          </p:cNvSpPr>
          <p:nvPr>
            <p:ph type="title"/>
          </p:nvPr>
        </p:nvSpPr>
        <p:spPr>
          <a:xfrm>
            <a:off x="2125663" y="1778000"/>
            <a:ext cx="5110162" cy="781050"/>
          </a:xfrm>
        </p:spPr>
        <p:txBody>
          <a:bodyPr rtlCol="0">
            <a:normAutofit/>
          </a:bodyPr>
          <a:lstStyle/>
          <a:p>
            <a:r>
              <a:rPr lang="zh-CN" altLang="en-US" sz="4000" b="1" dirty="0" smtClean="0">
                <a:solidFill>
                  <a:schemeClr val="accent1">
                    <a:lumMod val="60000"/>
                    <a:lumOff val="40000"/>
                  </a:schemeClr>
                </a:solidFill>
              </a:rPr>
              <a:t>二</a:t>
            </a:r>
            <a:r>
              <a:rPr lang="zh-CN" altLang="zh-CN" sz="4000" b="1" dirty="0" smtClean="0">
                <a:solidFill>
                  <a:schemeClr val="accent1">
                    <a:lumMod val="60000"/>
                    <a:lumOff val="40000"/>
                  </a:schemeClr>
                </a:solidFill>
              </a:rPr>
              <a:t>、</a:t>
            </a:r>
            <a:r>
              <a:rPr lang="zh-CN" altLang="zh-CN" sz="4000" b="1" dirty="0" smtClean="0">
                <a:solidFill>
                  <a:schemeClr val="accent1">
                    <a:lumMod val="60000"/>
                    <a:lumOff val="40000"/>
                  </a:schemeClr>
                </a:solidFill>
              </a:rPr>
              <a:t>教学目标</a:t>
            </a:r>
            <a:endParaRPr lang="zh-CN" altLang="zh-CN" sz="4000" dirty="0">
              <a:solidFill>
                <a:schemeClr val="accent1">
                  <a:lumMod val="60000"/>
                  <a:lumOff val="40000"/>
                </a:schemeClr>
              </a:solidFill>
            </a:endParaRPr>
          </a:p>
        </p:txBody>
      </p:sp>
      <p:sp>
        <p:nvSpPr>
          <p:cNvPr id="27" name="TextBox 26"/>
          <p:cNvSpPr txBox="1"/>
          <p:nvPr/>
        </p:nvSpPr>
        <p:spPr>
          <a:xfrm>
            <a:off x="2124075" y="3130550"/>
            <a:ext cx="5184229" cy="1159736"/>
          </a:xfrm>
          <a:prstGeom prst="rect">
            <a:avLst/>
          </a:prstGeom>
          <a:noFill/>
        </p:spPr>
        <p:txBody>
          <a:bodyPr wrap="square" rIns="144000" bIns="36000">
            <a:spAutoFit/>
          </a:bodyPr>
          <a:lstStyle/>
          <a:p>
            <a:r>
              <a:rPr lang="zh-CN" altLang="zh-CN" sz="1400" dirty="0" smtClean="0">
                <a:solidFill>
                  <a:schemeClr val="tx1">
                    <a:lumMod val="60000"/>
                    <a:lumOff val="40000"/>
                  </a:schemeClr>
                </a:solidFill>
              </a:rPr>
              <a:t>通过讲解庆元廊桥的历史、介绍庆元现存的代表性木拱廊桥等让学生对庆元廊桥有所了解。之后让同学参与廊桥模型主体部分的搭建，体验庆元廊桥独特的营造技艺。最后让同学在各色彩纸剪成的廊桥的窗户上绘上他们心中的风景，完成后将各自的作品贴在打印好的廊桥立面模型上。</a:t>
            </a:r>
            <a:endParaRPr lang="zh-CN" altLang="zh-CN" sz="1400" dirty="0">
              <a:solidFill>
                <a:schemeClr val="tx1">
                  <a:lumMod val="60000"/>
                  <a:lumOff val="40000"/>
                </a:schemeClr>
              </a:solidFill>
            </a:endParaRPr>
          </a:p>
        </p:txBody>
      </p:sp>
      <p:sp>
        <p:nvSpPr>
          <p:cNvPr id="37" name="Flowchart: Off-page Connector 36"/>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02</a:t>
            </a:r>
            <a:endParaRPr lang="en-US" altLang="zh-CN" sz="1100" b="1" dirty="0">
              <a:solidFill>
                <a:srgbClr val="FFFFFF"/>
              </a:solidFill>
              <a:ea typeface="宋体" charset="-122"/>
            </a:endParaRPr>
          </a:p>
        </p:txBody>
      </p:sp>
      <p:grpSp>
        <p:nvGrpSpPr>
          <p:cNvPr id="2" name="Group 5"/>
          <p:cNvGrpSpPr>
            <a:grpSpLocks/>
          </p:cNvGrpSpPr>
          <p:nvPr/>
        </p:nvGrpSpPr>
        <p:grpSpPr bwMode="auto">
          <a:xfrm>
            <a:off x="-7938" y="2287588"/>
            <a:ext cx="2095501" cy="55562"/>
            <a:chOff x="2055030" y="1463669"/>
            <a:chExt cx="2304256" cy="544908"/>
          </a:xfrm>
        </p:grpSpPr>
        <p:sp>
          <p:nvSpPr>
            <p:cNvPr id="7" name="Rectangle 6"/>
            <p:cNvSpPr/>
            <p:nvPr/>
          </p:nvSpPr>
          <p:spPr>
            <a:xfrm>
              <a:off x="2055030" y="1463669"/>
              <a:ext cx="576065" cy="5449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8" name="Rectangle 7"/>
            <p:cNvSpPr/>
            <p:nvPr/>
          </p:nvSpPr>
          <p:spPr>
            <a:xfrm>
              <a:off x="2631095" y="1463669"/>
              <a:ext cx="576064" cy="544908"/>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zh-CN">
                <a:solidFill>
                  <a:srgbClr val="FFFFFF"/>
                </a:solidFill>
              </a:endParaRPr>
            </a:p>
          </p:txBody>
        </p:sp>
        <p:sp>
          <p:nvSpPr>
            <p:cNvPr id="9" name="Rectangle 8"/>
            <p:cNvSpPr/>
            <p:nvPr/>
          </p:nvSpPr>
          <p:spPr>
            <a:xfrm>
              <a:off x="3207159" y="1463669"/>
              <a:ext cx="576064" cy="544908"/>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zh-CN" altLang="zh-CN">
                <a:solidFill>
                  <a:srgbClr val="FFFFFF"/>
                </a:solidFill>
              </a:endParaRPr>
            </a:p>
          </p:txBody>
        </p:sp>
        <p:sp>
          <p:nvSpPr>
            <p:cNvPr id="10" name="Rectangle 9"/>
            <p:cNvSpPr/>
            <p:nvPr/>
          </p:nvSpPr>
          <p:spPr>
            <a:xfrm>
              <a:off x="3783222" y="1463669"/>
              <a:ext cx="576064" cy="544908"/>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zh-CN" altLang="zh-CN">
                <a:solidFill>
                  <a:srgbClr val="FFFFFF"/>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par>
                                <p:cTn id="12" presetID="16" presetClass="entr" presetSubtype="21" fill="hold" grpId="0" nodeType="withEffect" nodePh="1">
                                  <p:stCondLst>
                                    <p:cond delay="0"/>
                                  </p:stCondLst>
                                  <p:endCondLst>
                                    <p:cond evt="begin" delay="0">
                                      <p:tn val="12"/>
                                    </p:cond>
                                  </p:end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92300"/>
            <a:ext cx="9144000" cy="28003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4" name="Title 13"/>
          <p:cNvSpPr>
            <a:spLocks noGrp="1"/>
          </p:cNvSpPr>
          <p:nvPr>
            <p:ph type="title"/>
          </p:nvPr>
        </p:nvSpPr>
        <p:spPr>
          <a:xfrm>
            <a:off x="3444900" y="2636912"/>
            <a:ext cx="5699100" cy="1143000"/>
          </a:xfrm>
        </p:spPr>
        <p:txBody>
          <a:bodyPr/>
          <a:lstStyle/>
          <a:p>
            <a:pPr algn="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zh-CN" altLang="zh-CN" sz="2800" dirty="0" smtClean="0">
                <a:solidFill>
                  <a:schemeClr val="bg2"/>
                </a:solidFill>
              </a:rPr>
              <a:t>建议人数</a:t>
            </a:r>
            <a:r>
              <a:rPr lang="en-US" altLang="zh-CN" sz="2800" dirty="0" smtClean="0">
                <a:solidFill>
                  <a:schemeClr val="bg2"/>
                </a:solidFill>
              </a:rPr>
              <a:t>:20</a:t>
            </a:r>
            <a:r>
              <a:rPr lang="zh-CN" altLang="zh-CN" sz="2800" dirty="0" smtClean="0">
                <a:solidFill>
                  <a:schemeClr val="bg2"/>
                </a:solidFill>
              </a:rPr>
              <a:t>人以下</a:t>
            </a:r>
            <a:br>
              <a:rPr lang="zh-CN" altLang="zh-CN" sz="2800" dirty="0" smtClean="0">
                <a:solidFill>
                  <a:schemeClr val="bg2"/>
                </a:solidFill>
              </a:rPr>
            </a:br>
            <a:r>
              <a:rPr lang="zh-CN" altLang="zh-CN" sz="2800" dirty="0" smtClean="0">
                <a:solidFill>
                  <a:schemeClr val="bg2"/>
                </a:solidFill>
              </a:rPr>
              <a:t>建议年龄</a:t>
            </a:r>
            <a:r>
              <a:rPr lang="zh-CN" altLang="zh-CN" sz="2800" dirty="0" smtClean="0">
                <a:solidFill>
                  <a:schemeClr val="bg2"/>
                </a:solidFill>
              </a:rPr>
              <a:t>：</a:t>
            </a:r>
            <a:r>
              <a:rPr lang="en-US" altLang="zh-CN" sz="2800" dirty="0" smtClean="0">
                <a:solidFill>
                  <a:schemeClr val="bg2"/>
                </a:solidFill>
              </a:rPr>
              <a:t>8</a:t>
            </a:r>
            <a:r>
              <a:rPr lang="zh-CN" altLang="zh-CN" sz="2800" dirty="0" smtClean="0">
                <a:solidFill>
                  <a:schemeClr val="bg2"/>
                </a:solidFill>
              </a:rPr>
              <a:t>周岁</a:t>
            </a:r>
            <a:r>
              <a:rPr lang="zh-CN" altLang="zh-CN" sz="2800" dirty="0" smtClean="0">
                <a:solidFill>
                  <a:schemeClr val="bg2"/>
                </a:solidFill>
              </a:rPr>
              <a:t>—</a:t>
            </a:r>
            <a:r>
              <a:rPr lang="en-US" altLang="zh-CN" sz="2800" dirty="0" smtClean="0">
                <a:solidFill>
                  <a:schemeClr val="bg2"/>
                </a:solidFill>
              </a:rPr>
              <a:t>18</a:t>
            </a:r>
            <a:r>
              <a:rPr lang="zh-CN" altLang="zh-CN" sz="2800" dirty="0" smtClean="0">
                <a:solidFill>
                  <a:schemeClr val="bg2"/>
                </a:solidFill>
              </a:rPr>
              <a:t>周岁</a:t>
            </a:r>
            <a:r>
              <a:rPr lang="en-US" altLang="zh-CN" sz="2800" dirty="0" smtClean="0">
                <a:solidFill>
                  <a:schemeClr val="bg2"/>
                </a:solidFill>
              </a:rPr>
              <a:t/>
            </a:r>
            <a:br>
              <a:rPr lang="en-US" altLang="zh-CN" sz="2800" dirty="0" smtClean="0">
                <a:solidFill>
                  <a:schemeClr val="bg2"/>
                </a:solidFill>
              </a:rPr>
            </a:br>
            <a:r>
              <a:rPr lang="zh-CN" altLang="zh-CN" sz="2800" dirty="0" smtClean="0">
                <a:solidFill>
                  <a:schemeClr val="bg2"/>
                </a:solidFill>
              </a:rPr>
              <a:t>建议课时：</a:t>
            </a:r>
            <a:r>
              <a:rPr lang="en-US" altLang="zh-CN" sz="2800" dirty="0" smtClean="0">
                <a:solidFill>
                  <a:schemeClr val="bg2"/>
                </a:solidFill>
              </a:rPr>
              <a:t>2</a:t>
            </a:r>
            <a:r>
              <a:rPr lang="zh-CN" altLang="zh-CN" sz="2800" dirty="0" smtClean="0">
                <a:solidFill>
                  <a:schemeClr val="bg2"/>
                </a:solidFill>
              </a:rPr>
              <a:t>课时（每课时</a:t>
            </a:r>
            <a:r>
              <a:rPr lang="en-US" altLang="zh-CN" sz="2800" dirty="0" smtClean="0">
                <a:solidFill>
                  <a:schemeClr val="bg2"/>
                </a:solidFill>
              </a:rPr>
              <a:t>45</a:t>
            </a:r>
            <a:r>
              <a:rPr lang="zh-CN" altLang="zh-CN" sz="2800" dirty="0" smtClean="0">
                <a:solidFill>
                  <a:schemeClr val="bg2"/>
                </a:solidFill>
              </a:rPr>
              <a:t>分钟）</a:t>
            </a:r>
            <a:br>
              <a:rPr lang="zh-CN" altLang="zh-CN" sz="2800" dirty="0" smtClean="0">
                <a:solidFill>
                  <a:schemeClr val="bg2"/>
                </a:solidFill>
              </a:rPr>
            </a:br>
            <a:r>
              <a:rPr lang="zh-CN" altLang="zh-CN" sz="2800" dirty="0" smtClean="0"/>
              <a:t/>
            </a:r>
            <a:br>
              <a:rPr lang="zh-CN" altLang="zh-CN" sz="2800" dirty="0" smtClean="0"/>
            </a:br>
            <a:r>
              <a:rPr lang="en-US" altLang="zh-CN" sz="2800" dirty="0" smtClean="0">
                <a:solidFill>
                  <a:schemeClr val="bg1"/>
                </a:solidFill>
                <a:ea typeface="宋体" charset="-122"/>
              </a:rPr>
              <a:t/>
            </a:r>
            <a:br>
              <a:rPr lang="en-US" altLang="zh-CN" sz="2800" dirty="0" smtClean="0">
                <a:solidFill>
                  <a:schemeClr val="bg1"/>
                </a:solidFill>
                <a:ea typeface="宋体" charset="-122"/>
              </a:rPr>
            </a:br>
            <a:endParaRPr lang="en-US" altLang="zh-CN" sz="2000" dirty="0" smtClean="0">
              <a:solidFill>
                <a:schemeClr val="bg1"/>
              </a:solidFill>
              <a:ea typeface="宋体" charset="-122"/>
            </a:endParaRPr>
          </a:p>
        </p:txBody>
      </p:sp>
      <p:sp>
        <p:nvSpPr>
          <p:cNvPr id="7" name="Title 13"/>
          <p:cNvSpPr txBox="1">
            <a:spLocks/>
          </p:cNvSpPr>
          <p:nvPr/>
        </p:nvSpPr>
        <p:spPr>
          <a:xfrm>
            <a:off x="457200" y="274638"/>
            <a:ext cx="8229600" cy="114300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zh-CN" sz="4000" b="1" dirty="0" smtClean="0">
                <a:solidFill>
                  <a:schemeClr val="accent1">
                    <a:lumMod val="60000"/>
                    <a:lumOff val="40000"/>
                  </a:schemeClr>
                </a:solidFill>
              </a:rPr>
              <a:t>三、教学对象</a:t>
            </a:r>
            <a:endParaRPr lang="zh-CN" altLang="zh-CN" sz="4000" dirty="0">
              <a:solidFill>
                <a:schemeClr val="accent1">
                  <a:lumMod val="60000"/>
                  <a:lumOff val="40000"/>
                </a:schemeClr>
              </a:solidFill>
            </a:endParaRPr>
          </a:p>
        </p:txBody>
      </p:sp>
      <p:sp>
        <p:nvSpPr>
          <p:cNvPr id="10" name="Flowchart: Off-page Connector 9"/>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03</a:t>
            </a:r>
            <a:endParaRPr lang="en-US" altLang="zh-CN" sz="1100" b="1" dirty="0">
              <a:solidFill>
                <a:srgbClr val="FFFFFF"/>
              </a:solidFill>
              <a:ea typeface="宋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92300"/>
            <a:ext cx="9144000" cy="28003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4" name="Title 13"/>
          <p:cNvSpPr>
            <a:spLocks noGrp="1"/>
          </p:cNvSpPr>
          <p:nvPr>
            <p:ph type="title"/>
          </p:nvPr>
        </p:nvSpPr>
        <p:spPr>
          <a:xfrm>
            <a:off x="3444900" y="2996952"/>
            <a:ext cx="5699100" cy="1143000"/>
          </a:xfrm>
        </p:spPr>
        <p:txBody>
          <a:bodyPr/>
          <a:lstStyle/>
          <a:p>
            <a:pPr algn="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zh-CN" altLang="zh-CN" sz="2800" dirty="0" smtClean="0">
                <a:solidFill>
                  <a:schemeClr val="bg2"/>
                </a:solidFill>
              </a:rPr>
              <a:t>重点</a:t>
            </a:r>
            <a:r>
              <a:rPr lang="zh-CN" altLang="zh-CN" sz="2800" dirty="0" smtClean="0">
                <a:solidFill>
                  <a:schemeClr val="bg2"/>
                </a:solidFill>
              </a:rPr>
              <a:t>：</a:t>
            </a:r>
            <a:r>
              <a:rPr lang="zh-CN" altLang="zh-CN" sz="2800" dirty="0" smtClean="0">
                <a:solidFill>
                  <a:schemeClr val="bg2"/>
                </a:solidFill>
              </a:rPr>
              <a:t>木拱廊桥营造技艺介绍</a:t>
            </a:r>
            <a:r>
              <a:rPr lang="zh-CN" altLang="zh-CN" sz="2800" dirty="0" smtClean="0">
                <a:solidFill>
                  <a:schemeClr val="bg2"/>
                </a:solidFill>
              </a:rPr>
              <a:t/>
            </a:r>
            <a:br>
              <a:rPr lang="zh-CN" altLang="zh-CN" sz="2800" dirty="0" smtClean="0">
                <a:solidFill>
                  <a:schemeClr val="bg2"/>
                </a:solidFill>
              </a:rPr>
            </a:br>
            <a:r>
              <a:rPr lang="zh-CN" altLang="zh-CN" sz="2800" dirty="0" smtClean="0">
                <a:solidFill>
                  <a:schemeClr val="bg2"/>
                </a:solidFill>
              </a:rPr>
              <a:t>难点</a:t>
            </a:r>
            <a:r>
              <a:rPr lang="zh-CN" altLang="zh-CN" sz="2800" dirty="0" smtClean="0">
                <a:solidFill>
                  <a:schemeClr val="bg2"/>
                </a:solidFill>
              </a:rPr>
              <a:t>：</a:t>
            </a:r>
            <a:r>
              <a:rPr lang="zh-CN" altLang="en-US" sz="2800" dirty="0" smtClean="0">
                <a:solidFill>
                  <a:schemeClr val="bg2"/>
                </a:solidFill>
              </a:rPr>
              <a:t>学习</a:t>
            </a:r>
            <a:r>
              <a:rPr lang="zh-CN" altLang="zh-CN" sz="2800" dirty="0" smtClean="0">
                <a:solidFill>
                  <a:schemeClr val="bg2"/>
                </a:solidFill>
              </a:rPr>
              <a:t>廊</a:t>
            </a:r>
            <a:r>
              <a:rPr lang="zh-CN" altLang="zh-CN" sz="2800" dirty="0" smtClean="0">
                <a:solidFill>
                  <a:schemeClr val="bg2"/>
                </a:solidFill>
              </a:rPr>
              <a:t>桥模型主体搭建</a:t>
            </a:r>
            <a:r>
              <a:rPr lang="zh-CN" altLang="zh-CN" sz="2800" dirty="0" smtClean="0"/>
              <a:t/>
            </a:r>
            <a:br>
              <a:rPr lang="zh-CN" altLang="zh-CN" sz="2800" dirty="0" smtClean="0"/>
            </a:br>
            <a:r>
              <a:rPr lang="en-US" altLang="zh-CN" sz="2800" dirty="0" smtClean="0">
                <a:solidFill>
                  <a:schemeClr val="bg2"/>
                </a:solidFill>
              </a:rPr>
              <a:t/>
            </a:r>
            <a:br>
              <a:rPr lang="en-US" altLang="zh-CN" sz="2800" dirty="0" smtClean="0">
                <a:solidFill>
                  <a:schemeClr val="bg2"/>
                </a:solidFill>
              </a:rPr>
            </a:br>
            <a:r>
              <a:rPr lang="zh-CN" altLang="zh-CN" sz="2800" dirty="0" smtClean="0"/>
              <a:t/>
            </a:r>
            <a:br>
              <a:rPr lang="zh-CN" altLang="zh-CN" sz="2800" dirty="0" smtClean="0"/>
            </a:br>
            <a:r>
              <a:rPr lang="en-US" altLang="zh-CN" sz="2800" dirty="0" smtClean="0">
                <a:solidFill>
                  <a:schemeClr val="bg1"/>
                </a:solidFill>
                <a:ea typeface="宋体" charset="-122"/>
              </a:rPr>
              <a:t/>
            </a:r>
            <a:br>
              <a:rPr lang="en-US" altLang="zh-CN" sz="2800" dirty="0" smtClean="0">
                <a:solidFill>
                  <a:schemeClr val="bg1"/>
                </a:solidFill>
                <a:ea typeface="宋体" charset="-122"/>
              </a:rPr>
            </a:br>
            <a:endParaRPr lang="en-US" altLang="zh-CN" sz="2000" dirty="0" smtClean="0">
              <a:solidFill>
                <a:schemeClr val="bg1"/>
              </a:solidFill>
              <a:ea typeface="宋体" charset="-122"/>
            </a:endParaRPr>
          </a:p>
        </p:txBody>
      </p:sp>
      <p:sp>
        <p:nvSpPr>
          <p:cNvPr id="7" name="Title 13"/>
          <p:cNvSpPr txBox="1">
            <a:spLocks/>
          </p:cNvSpPr>
          <p:nvPr/>
        </p:nvSpPr>
        <p:spPr>
          <a:xfrm>
            <a:off x="457200" y="274638"/>
            <a:ext cx="8229600" cy="114300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zh-CN" sz="4000" b="1" dirty="0" smtClean="0">
                <a:solidFill>
                  <a:schemeClr val="accent1">
                    <a:lumMod val="60000"/>
                    <a:lumOff val="40000"/>
                  </a:schemeClr>
                </a:solidFill>
              </a:rPr>
              <a:t>四、教学重点</a:t>
            </a:r>
            <a:endParaRPr lang="zh-CN" altLang="zh-CN" sz="4000" dirty="0">
              <a:solidFill>
                <a:schemeClr val="accent1">
                  <a:lumMod val="60000"/>
                  <a:lumOff val="40000"/>
                </a:schemeClr>
              </a:solidFill>
            </a:endParaRPr>
          </a:p>
        </p:txBody>
      </p:sp>
      <p:sp>
        <p:nvSpPr>
          <p:cNvPr id="10" name="Flowchart: Off-page Connector 9"/>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04</a:t>
            </a:r>
            <a:endParaRPr lang="en-US" altLang="zh-CN" sz="1100" b="1" dirty="0">
              <a:solidFill>
                <a:srgbClr val="FFFFFF"/>
              </a:solidFill>
              <a:ea typeface="宋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92300"/>
            <a:ext cx="9144000" cy="28003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4" name="Title 13"/>
          <p:cNvSpPr>
            <a:spLocks noGrp="1"/>
          </p:cNvSpPr>
          <p:nvPr>
            <p:ph type="title"/>
          </p:nvPr>
        </p:nvSpPr>
        <p:spPr>
          <a:xfrm>
            <a:off x="-108520" y="3861048"/>
            <a:ext cx="9252520" cy="1584176"/>
          </a:xfrm>
        </p:spPr>
        <p:txBody>
          <a:bodyPr/>
          <a:lstStyle/>
          <a:p>
            <a:pPr algn="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en-US" altLang="zh-CN" sz="2800" dirty="0" smtClean="0"/>
              <a:t/>
            </a:r>
            <a:br>
              <a:rPr lang="en-US" altLang="zh-CN" sz="2800" dirty="0" smtClean="0"/>
            </a:br>
            <a:r>
              <a:rPr lang="zh-CN" altLang="zh-CN" sz="2000" dirty="0" smtClean="0">
                <a:solidFill>
                  <a:schemeClr val="bg2"/>
                </a:solidFill>
              </a:rPr>
              <a:t>学具</a:t>
            </a:r>
            <a:r>
              <a:rPr lang="zh-CN" altLang="zh-CN" sz="2000" dirty="0" smtClean="0">
                <a:solidFill>
                  <a:schemeClr val="bg2"/>
                </a:solidFill>
              </a:rPr>
              <a:t>：</a:t>
            </a:r>
            <a:r>
              <a:rPr lang="zh-CN" altLang="zh-CN" sz="2000" dirty="0" smtClean="0">
                <a:solidFill>
                  <a:schemeClr val="bg2"/>
                </a:solidFill>
              </a:rPr>
              <a:t>长木棍、彩纸、铅笔、水彩笔、橡皮、双面胶</a:t>
            </a:r>
            <a:r>
              <a:rPr lang="zh-CN" altLang="zh-CN" sz="2000" dirty="0" smtClean="0">
                <a:solidFill>
                  <a:schemeClr val="bg2"/>
                </a:solidFill>
              </a:rPr>
              <a:t/>
            </a:r>
            <a:br>
              <a:rPr lang="zh-CN" altLang="zh-CN" sz="2000" dirty="0" smtClean="0">
                <a:solidFill>
                  <a:schemeClr val="bg2"/>
                </a:solidFill>
              </a:rPr>
            </a:br>
            <a:r>
              <a:rPr lang="zh-CN" altLang="zh-CN" sz="2000" dirty="0" smtClean="0">
                <a:solidFill>
                  <a:schemeClr val="bg2"/>
                </a:solidFill>
              </a:rPr>
              <a:t>教具</a:t>
            </a:r>
            <a:r>
              <a:rPr lang="zh-CN" altLang="zh-CN" sz="2000" dirty="0" smtClean="0">
                <a:solidFill>
                  <a:schemeClr val="bg2"/>
                </a:solidFill>
              </a:rPr>
              <a:t>：</a:t>
            </a:r>
            <a:r>
              <a:rPr lang="zh-CN" altLang="zh-CN" sz="2000" dirty="0" smtClean="0">
                <a:solidFill>
                  <a:schemeClr val="bg2"/>
                </a:solidFill>
              </a:rPr>
              <a:t>媒体课件（图片）、廊桥模型成品、长木棍、打印好的廊桥立面模型</a:t>
            </a:r>
            <a:r>
              <a:rPr lang="zh-CN" altLang="zh-CN" sz="2800" dirty="0" smtClean="0"/>
              <a:t/>
            </a:r>
            <a:br>
              <a:rPr lang="zh-CN" altLang="zh-CN" sz="2800" dirty="0" smtClean="0"/>
            </a:br>
            <a:r>
              <a:rPr lang="zh-CN" altLang="zh-CN" sz="2800" dirty="0" smtClean="0">
                <a:solidFill>
                  <a:schemeClr val="bg2"/>
                </a:solidFill>
              </a:rPr>
              <a:t/>
            </a:r>
            <a:br>
              <a:rPr lang="zh-CN" altLang="zh-CN" sz="2800" dirty="0" smtClean="0">
                <a:solidFill>
                  <a:schemeClr val="bg2"/>
                </a:solidFill>
              </a:rPr>
            </a:br>
            <a:r>
              <a:rPr lang="en-US" altLang="zh-CN" sz="2800" dirty="0" smtClean="0">
                <a:solidFill>
                  <a:schemeClr val="bg2"/>
                </a:solidFill>
              </a:rPr>
              <a:t/>
            </a:r>
            <a:br>
              <a:rPr lang="en-US" altLang="zh-CN" sz="2800" dirty="0" smtClean="0">
                <a:solidFill>
                  <a:schemeClr val="bg2"/>
                </a:solidFill>
              </a:rPr>
            </a:br>
            <a:r>
              <a:rPr lang="zh-CN" altLang="zh-CN" sz="2800" dirty="0" smtClean="0">
                <a:solidFill>
                  <a:schemeClr val="bg2"/>
                </a:solidFill>
              </a:rPr>
              <a:t/>
            </a:r>
            <a:br>
              <a:rPr lang="zh-CN" altLang="zh-CN" sz="2800" dirty="0" smtClean="0">
                <a:solidFill>
                  <a:schemeClr val="bg2"/>
                </a:solidFill>
              </a:rPr>
            </a:br>
            <a:r>
              <a:rPr lang="zh-CN" altLang="zh-CN" sz="2800" dirty="0" smtClean="0"/>
              <a:t/>
            </a:r>
            <a:br>
              <a:rPr lang="zh-CN" altLang="zh-CN" sz="2800" dirty="0" smtClean="0"/>
            </a:br>
            <a:r>
              <a:rPr lang="en-US" altLang="zh-CN" sz="2800" dirty="0" smtClean="0">
                <a:solidFill>
                  <a:schemeClr val="bg1"/>
                </a:solidFill>
                <a:ea typeface="宋体" charset="-122"/>
              </a:rPr>
              <a:t/>
            </a:r>
            <a:br>
              <a:rPr lang="en-US" altLang="zh-CN" sz="2800" dirty="0" smtClean="0">
                <a:solidFill>
                  <a:schemeClr val="bg1"/>
                </a:solidFill>
                <a:ea typeface="宋体" charset="-122"/>
              </a:rPr>
            </a:br>
            <a:endParaRPr lang="en-US" altLang="zh-CN" sz="2000" dirty="0" smtClean="0">
              <a:solidFill>
                <a:schemeClr val="bg1"/>
              </a:solidFill>
              <a:ea typeface="宋体" charset="-122"/>
            </a:endParaRPr>
          </a:p>
        </p:txBody>
      </p:sp>
      <p:sp>
        <p:nvSpPr>
          <p:cNvPr id="7" name="Title 13"/>
          <p:cNvSpPr txBox="1">
            <a:spLocks/>
          </p:cNvSpPr>
          <p:nvPr/>
        </p:nvSpPr>
        <p:spPr>
          <a:xfrm>
            <a:off x="457200" y="274638"/>
            <a:ext cx="8229600" cy="114300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zh-CN" sz="4000" b="1" dirty="0" smtClean="0">
                <a:solidFill>
                  <a:schemeClr val="accent1">
                    <a:lumMod val="60000"/>
                    <a:lumOff val="40000"/>
                  </a:schemeClr>
                </a:solidFill>
              </a:rPr>
              <a:t>五、教学准备</a:t>
            </a:r>
            <a:endParaRPr lang="zh-CN" altLang="zh-CN" sz="4000" dirty="0">
              <a:solidFill>
                <a:schemeClr val="accent1">
                  <a:lumMod val="60000"/>
                  <a:lumOff val="40000"/>
                </a:schemeClr>
              </a:solidFill>
            </a:endParaRPr>
          </a:p>
        </p:txBody>
      </p:sp>
      <p:sp>
        <p:nvSpPr>
          <p:cNvPr id="10" name="Flowchart: Off-page Connector 9"/>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05</a:t>
            </a:r>
            <a:endParaRPr lang="en-US" altLang="zh-CN" sz="1100" b="1" dirty="0">
              <a:solidFill>
                <a:srgbClr val="FFFFFF"/>
              </a:solidFill>
              <a:ea typeface="宋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90538"/>
            <a:ext cx="8229600" cy="711200"/>
          </a:xfrm>
        </p:spPr>
        <p:txBody>
          <a:bodyPr rtlCol="0">
            <a:noAutofit/>
          </a:bodyPr>
          <a:lstStyle/>
          <a:p>
            <a:r>
              <a:rPr lang="zh-CN" altLang="zh-CN" sz="4000" b="1" dirty="0" smtClean="0">
                <a:solidFill>
                  <a:schemeClr val="accent1">
                    <a:lumMod val="60000"/>
                    <a:lumOff val="40000"/>
                  </a:schemeClr>
                </a:solidFill>
              </a:rPr>
              <a:t>六、教学步骤</a:t>
            </a:r>
            <a:endParaRPr lang="zh-CN" altLang="zh-CN" sz="4000" dirty="0">
              <a:solidFill>
                <a:schemeClr val="accent1">
                  <a:lumMod val="60000"/>
                  <a:lumOff val="40000"/>
                </a:schemeClr>
              </a:solidFill>
            </a:endParaRPr>
          </a:p>
        </p:txBody>
      </p:sp>
      <p:sp>
        <p:nvSpPr>
          <p:cNvPr id="2" name="Rectangle 1"/>
          <p:cNvSpPr/>
          <p:nvPr/>
        </p:nvSpPr>
        <p:spPr>
          <a:xfrm>
            <a:off x="5992813" y="1800225"/>
            <a:ext cx="3151187" cy="37782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5" name="Content Placeholder 2"/>
          <p:cNvSpPr>
            <a:spLocks noGrp="1"/>
          </p:cNvSpPr>
          <p:nvPr>
            <p:ph idx="1"/>
          </p:nvPr>
        </p:nvSpPr>
        <p:spPr>
          <a:xfrm>
            <a:off x="6660233" y="3140968"/>
            <a:ext cx="2483768" cy="2373313"/>
          </a:xfrm>
        </p:spPr>
        <p:txBody>
          <a:bodyPr wrap="square" numCol="1" anchor="t" anchorCtr="0" compatLnSpc="1">
            <a:prstTxWarp prst="textNoShape">
              <a:avLst/>
            </a:prstTxWarp>
            <a:noAutofit/>
          </a:bodyPr>
          <a:lstStyle/>
          <a:p>
            <a:pPr marL="0" indent="0" algn="r">
              <a:buNone/>
            </a:pPr>
            <a:r>
              <a:rPr lang="zh-CN" altLang="zh-CN" sz="1600" dirty="0" smtClean="0">
                <a:solidFill>
                  <a:schemeClr val="bg2"/>
                </a:solidFill>
              </a:rPr>
              <a:t>通过歌曲</a:t>
            </a:r>
            <a:r>
              <a:rPr lang="en-US" altLang="zh-CN" sz="1600" dirty="0" smtClean="0">
                <a:solidFill>
                  <a:schemeClr val="bg2"/>
                </a:solidFill>
              </a:rPr>
              <a:t>MV</a:t>
            </a:r>
            <a:r>
              <a:rPr lang="zh-CN" altLang="zh-CN" sz="1600" dirty="0" smtClean="0">
                <a:solidFill>
                  <a:schemeClr val="bg2"/>
                </a:solidFill>
              </a:rPr>
              <a:t>引入</a:t>
            </a:r>
            <a:endParaRPr lang="en-US" altLang="zh-CN" sz="1600" dirty="0" smtClean="0">
              <a:solidFill>
                <a:schemeClr val="bg2"/>
              </a:solidFill>
            </a:endParaRPr>
          </a:p>
          <a:p>
            <a:pPr marL="0" indent="0" algn="r">
              <a:buNone/>
            </a:pPr>
            <a:r>
              <a:rPr lang="zh-CN" altLang="zh-CN" sz="1600" dirty="0" smtClean="0">
                <a:solidFill>
                  <a:schemeClr val="bg2"/>
                </a:solidFill>
              </a:rPr>
              <a:t>歌曲</a:t>
            </a:r>
            <a:r>
              <a:rPr lang="zh-CN" altLang="zh-CN" sz="1600" dirty="0" smtClean="0">
                <a:solidFill>
                  <a:schemeClr val="bg2"/>
                </a:solidFill>
              </a:rPr>
              <a:t>内容与庆元廊桥</a:t>
            </a:r>
            <a:r>
              <a:rPr lang="zh-CN" altLang="zh-CN" sz="1600" dirty="0" smtClean="0">
                <a:solidFill>
                  <a:schemeClr val="bg2"/>
                </a:solidFill>
              </a:rPr>
              <a:t>相关</a:t>
            </a:r>
            <a:endParaRPr lang="zh-CN" altLang="zh-CN" sz="1600" dirty="0" smtClean="0">
              <a:solidFill>
                <a:schemeClr val="bg2"/>
              </a:solidFill>
            </a:endParaRPr>
          </a:p>
          <a:p>
            <a:pPr marL="0" indent="0">
              <a:buNone/>
            </a:pPr>
            <a:endParaRPr lang="en-US" altLang="zh-CN" sz="1600" dirty="0" smtClean="0">
              <a:solidFill>
                <a:schemeClr val="bg2"/>
              </a:solidFill>
              <a:ea typeface="宋体" charset="-122"/>
            </a:endParaRPr>
          </a:p>
        </p:txBody>
      </p:sp>
      <p:sp>
        <p:nvSpPr>
          <p:cNvPr id="16" name="Title 13"/>
          <p:cNvSpPr txBox="1">
            <a:spLocks/>
          </p:cNvSpPr>
          <p:nvPr/>
        </p:nvSpPr>
        <p:spPr bwMode="auto">
          <a:xfrm>
            <a:off x="6904037" y="2348880"/>
            <a:ext cx="2239963" cy="709612"/>
          </a:xfrm>
          <a:prstGeom prst="rect">
            <a:avLst/>
          </a:prstGeom>
          <a:noFill/>
          <a:ln w="9525">
            <a:noFill/>
            <a:miter lim="800000"/>
            <a:headEnd/>
            <a:tailEnd/>
          </a:ln>
        </p:spPr>
        <p:txBody>
          <a:bodyPr anchor="ctr"/>
          <a:lstStyle/>
          <a:p>
            <a:r>
              <a:rPr lang="en-US" altLang="zh-CN" sz="2800" dirty="0" smtClean="0">
                <a:solidFill>
                  <a:schemeClr val="bg2"/>
                </a:solidFill>
              </a:rPr>
              <a:t>       </a:t>
            </a:r>
            <a:r>
              <a:rPr lang="zh-CN" altLang="zh-CN" sz="2800" dirty="0" smtClean="0">
                <a:solidFill>
                  <a:schemeClr val="bg2"/>
                </a:solidFill>
              </a:rPr>
              <a:t>引入部分</a:t>
            </a:r>
            <a:endParaRPr lang="zh-CN" altLang="zh-CN" sz="2800" dirty="0">
              <a:solidFill>
                <a:schemeClr val="bg2"/>
              </a:solidFill>
            </a:endParaRPr>
          </a:p>
        </p:txBody>
      </p:sp>
      <p:sp>
        <p:nvSpPr>
          <p:cNvPr id="17" name="Flowchart: Off-page Connector 16"/>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06</a:t>
            </a:r>
            <a:endParaRPr lang="en-US" altLang="zh-CN" sz="1100" b="1" dirty="0">
              <a:solidFill>
                <a:srgbClr val="FFFFFF"/>
              </a:solidFill>
              <a:ea typeface="宋体" charset="-122"/>
            </a:endParaRPr>
          </a:p>
        </p:txBody>
      </p:sp>
      <p:sp>
        <p:nvSpPr>
          <p:cNvPr id="5" name="Rectangle 4"/>
          <p:cNvSpPr/>
          <p:nvPr/>
        </p:nvSpPr>
        <p:spPr>
          <a:xfrm>
            <a:off x="0" y="1800225"/>
            <a:ext cx="5992813" cy="3778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pic>
        <p:nvPicPr>
          <p:cNvPr id="9" name="图片 8" descr="2.JPG"/>
          <p:cNvPicPr>
            <a:picLocks noChangeAspect="1"/>
          </p:cNvPicPr>
          <p:nvPr/>
        </p:nvPicPr>
        <p:blipFill>
          <a:blip r:embed="rId2" cstate="print"/>
          <a:srcRect t="1148" b="4209"/>
          <a:stretch>
            <a:fillRect/>
          </a:stretch>
        </p:blipFill>
        <p:spPr>
          <a:xfrm>
            <a:off x="-36513" y="1772816"/>
            <a:ext cx="6048673" cy="381642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6"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90538"/>
            <a:ext cx="8229600" cy="711200"/>
          </a:xfrm>
        </p:spPr>
        <p:txBody>
          <a:bodyPr rtlCol="0">
            <a:noAutofit/>
          </a:bodyPr>
          <a:lstStyle/>
          <a:p>
            <a:r>
              <a:rPr lang="zh-CN" altLang="zh-CN" sz="4000" b="1" dirty="0" smtClean="0">
                <a:solidFill>
                  <a:schemeClr val="accent1">
                    <a:lumMod val="60000"/>
                    <a:lumOff val="40000"/>
                  </a:schemeClr>
                </a:solidFill>
              </a:rPr>
              <a:t>六、教学步骤</a:t>
            </a:r>
            <a:endParaRPr lang="zh-CN" altLang="zh-CN" sz="4000" dirty="0">
              <a:solidFill>
                <a:schemeClr val="accent1">
                  <a:lumMod val="60000"/>
                  <a:lumOff val="40000"/>
                </a:schemeClr>
              </a:solidFill>
            </a:endParaRPr>
          </a:p>
        </p:txBody>
      </p:sp>
      <p:sp>
        <p:nvSpPr>
          <p:cNvPr id="2" name="Rectangle 1"/>
          <p:cNvSpPr/>
          <p:nvPr/>
        </p:nvSpPr>
        <p:spPr>
          <a:xfrm>
            <a:off x="5004049" y="1800225"/>
            <a:ext cx="4139952" cy="37782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5" name="Content Placeholder 2"/>
          <p:cNvSpPr>
            <a:spLocks noGrp="1"/>
          </p:cNvSpPr>
          <p:nvPr>
            <p:ph idx="1"/>
          </p:nvPr>
        </p:nvSpPr>
        <p:spPr>
          <a:xfrm>
            <a:off x="5831259" y="2420888"/>
            <a:ext cx="3312741" cy="2952328"/>
          </a:xfrm>
        </p:spPr>
        <p:txBody>
          <a:bodyPr wrap="square" numCol="1" anchor="t" anchorCtr="0" compatLnSpc="1">
            <a:prstTxWarp prst="textNoShape">
              <a:avLst/>
            </a:prstTxWarp>
            <a:noAutofit/>
          </a:bodyPr>
          <a:lstStyle/>
          <a:p>
            <a:pPr lvl="0"/>
            <a:r>
              <a:rPr lang="zh-CN" altLang="zh-CN" sz="1600" dirty="0" smtClean="0">
                <a:solidFill>
                  <a:schemeClr val="bg2"/>
                </a:solidFill>
              </a:rPr>
              <a:t>教师讲述庆元廊桥的历史、现状，向同学展示现存庆元代表性的廊桥图片</a:t>
            </a:r>
            <a:r>
              <a:rPr lang="zh-CN" altLang="zh-CN" sz="1600" dirty="0" smtClean="0">
                <a:solidFill>
                  <a:schemeClr val="bg2"/>
                </a:solidFill>
              </a:rPr>
              <a:t>。</a:t>
            </a:r>
            <a:endParaRPr lang="zh-CN" altLang="zh-CN" sz="1600" dirty="0" smtClean="0">
              <a:solidFill>
                <a:schemeClr val="bg2"/>
              </a:solidFill>
            </a:endParaRPr>
          </a:p>
          <a:p>
            <a:pPr lvl="0"/>
            <a:r>
              <a:rPr lang="zh-CN" altLang="zh-CN" sz="1600" dirty="0" smtClean="0">
                <a:solidFill>
                  <a:schemeClr val="bg2"/>
                </a:solidFill>
              </a:rPr>
              <a:t>教师讲解如何制作</a:t>
            </a:r>
            <a:endParaRPr lang="en-US" altLang="zh-CN" sz="1600" dirty="0" smtClean="0">
              <a:solidFill>
                <a:schemeClr val="bg2"/>
              </a:solidFill>
            </a:endParaRPr>
          </a:p>
          <a:p>
            <a:pPr lvl="0"/>
            <a:r>
              <a:rPr lang="zh-CN" altLang="zh-CN" sz="1000" dirty="0" smtClean="0">
                <a:solidFill>
                  <a:schemeClr val="bg2"/>
                </a:solidFill>
              </a:rPr>
              <a:t>用等比例制作的廊桥模型向同学介绍廊桥各个组成部分，并指出大家即将进行搭建的是廊桥骨架。</a:t>
            </a:r>
          </a:p>
          <a:p>
            <a:pPr lvl="0"/>
            <a:r>
              <a:rPr lang="zh-CN" altLang="zh-CN" sz="1000" dirty="0" smtClean="0">
                <a:solidFill>
                  <a:schemeClr val="bg2"/>
                </a:solidFill>
              </a:rPr>
              <a:t>教师演示如何用木棍子搭建廊桥骨架。</a:t>
            </a:r>
          </a:p>
          <a:p>
            <a:pPr lvl="0"/>
            <a:r>
              <a:rPr lang="zh-CN" altLang="zh-CN" sz="1000" dirty="0" smtClean="0">
                <a:solidFill>
                  <a:schemeClr val="bg2"/>
                </a:solidFill>
              </a:rPr>
              <a:t>在搭建完成后，向同学介绍廊桥非常有特点的各种图样的窗。给同学示范在剪成窗户样子的彩纸上绘画。</a:t>
            </a:r>
          </a:p>
          <a:p>
            <a:pPr lvl="0"/>
            <a:endParaRPr lang="zh-CN" altLang="zh-CN" sz="1000" dirty="0">
              <a:solidFill>
                <a:schemeClr val="bg2"/>
              </a:solidFill>
            </a:endParaRPr>
          </a:p>
        </p:txBody>
      </p:sp>
      <p:sp>
        <p:nvSpPr>
          <p:cNvPr id="16" name="Title 13"/>
          <p:cNvSpPr txBox="1">
            <a:spLocks/>
          </p:cNvSpPr>
          <p:nvPr/>
        </p:nvSpPr>
        <p:spPr bwMode="auto">
          <a:xfrm>
            <a:off x="6397625" y="1844824"/>
            <a:ext cx="2746375" cy="709612"/>
          </a:xfrm>
          <a:prstGeom prst="rect">
            <a:avLst/>
          </a:prstGeom>
          <a:noFill/>
          <a:ln w="9525">
            <a:noFill/>
            <a:miter lim="800000"/>
            <a:headEnd/>
            <a:tailEnd/>
          </a:ln>
        </p:spPr>
        <p:txBody>
          <a:bodyPr anchor="ctr"/>
          <a:lstStyle/>
          <a:p>
            <a:r>
              <a:rPr lang="en-US" altLang="zh-CN" sz="2800" dirty="0" smtClean="0">
                <a:solidFill>
                  <a:schemeClr val="bg2"/>
                </a:solidFill>
              </a:rPr>
              <a:t>         </a:t>
            </a:r>
            <a:r>
              <a:rPr lang="zh-CN" altLang="zh-CN" sz="2800" dirty="0" smtClean="0">
                <a:solidFill>
                  <a:schemeClr val="bg2"/>
                </a:solidFill>
              </a:rPr>
              <a:t>教授与指导</a:t>
            </a:r>
            <a:endParaRPr lang="zh-CN" altLang="zh-CN" sz="2800" dirty="0">
              <a:solidFill>
                <a:schemeClr val="bg2"/>
              </a:solidFill>
            </a:endParaRPr>
          </a:p>
        </p:txBody>
      </p:sp>
      <p:sp>
        <p:nvSpPr>
          <p:cNvPr id="17" name="Flowchart: Off-page Connector 16"/>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07</a:t>
            </a:r>
            <a:endParaRPr lang="en-US" altLang="zh-CN" sz="1100" b="1" dirty="0">
              <a:solidFill>
                <a:srgbClr val="FFFFFF"/>
              </a:solidFill>
              <a:ea typeface="宋体" charset="-122"/>
            </a:endParaRPr>
          </a:p>
        </p:txBody>
      </p:sp>
      <p:sp>
        <p:nvSpPr>
          <p:cNvPr id="5" name="Rectangle 4"/>
          <p:cNvSpPr/>
          <p:nvPr/>
        </p:nvSpPr>
        <p:spPr>
          <a:xfrm>
            <a:off x="0" y="1800225"/>
            <a:ext cx="5004047" cy="3778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pic>
        <p:nvPicPr>
          <p:cNvPr id="10" name="图片 9" descr="18.JPG"/>
          <p:cNvPicPr>
            <a:picLocks noChangeAspect="1"/>
          </p:cNvPicPr>
          <p:nvPr/>
        </p:nvPicPr>
        <p:blipFill>
          <a:blip r:embed="rId2" cstate="print"/>
          <a:stretch>
            <a:fillRect/>
          </a:stretch>
        </p:blipFill>
        <p:spPr>
          <a:xfrm>
            <a:off x="0" y="1796819"/>
            <a:ext cx="5652120" cy="376808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6"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90538"/>
            <a:ext cx="8229600" cy="711200"/>
          </a:xfrm>
        </p:spPr>
        <p:txBody>
          <a:bodyPr rtlCol="0">
            <a:noAutofit/>
          </a:bodyPr>
          <a:lstStyle/>
          <a:p>
            <a:r>
              <a:rPr lang="zh-CN" altLang="zh-CN" sz="4000" b="1" dirty="0" smtClean="0">
                <a:solidFill>
                  <a:schemeClr val="accent1">
                    <a:lumMod val="60000"/>
                    <a:lumOff val="40000"/>
                  </a:schemeClr>
                </a:solidFill>
              </a:rPr>
              <a:t>六、教学步骤</a:t>
            </a:r>
            <a:endParaRPr lang="zh-CN" altLang="zh-CN" sz="4000" dirty="0">
              <a:solidFill>
                <a:schemeClr val="accent1">
                  <a:lumMod val="60000"/>
                  <a:lumOff val="40000"/>
                </a:schemeClr>
              </a:solidFill>
            </a:endParaRPr>
          </a:p>
        </p:txBody>
      </p:sp>
      <p:sp>
        <p:nvSpPr>
          <p:cNvPr id="2" name="Rectangle 1"/>
          <p:cNvSpPr/>
          <p:nvPr/>
        </p:nvSpPr>
        <p:spPr>
          <a:xfrm>
            <a:off x="5992813" y="1800225"/>
            <a:ext cx="3151187" cy="37782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5" name="Content Placeholder 2"/>
          <p:cNvSpPr>
            <a:spLocks noGrp="1"/>
          </p:cNvSpPr>
          <p:nvPr>
            <p:ph idx="1"/>
          </p:nvPr>
        </p:nvSpPr>
        <p:spPr>
          <a:xfrm>
            <a:off x="6444209" y="3212976"/>
            <a:ext cx="2699792" cy="2373313"/>
          </a:xfrm>
        </p:spPr>
        <p:txBody>
          <a:bodyPr wrap="square" numCol="1" anchor="t" anchorCtr="0" compatLnSpc="1">
            <a:prstTxWarp prst="textNoShape">
              <a:avLst/>
            </a:prstTxWarp>
            <a:noAutofit/>
          </a:bodyPr>
          <a:lstStyle/>
          <a:p>
            <a:pPr algn="r">
              <a:buNone/>
            </a:pPr>
            <a:r>
              <a:rPr lang="zh-CN" altLang="zh-CN" sz="1600" dirty="0" smtClean="0">
                <a:solidFill>
                  <a:schemeClr val="bg2"/>
                </a:solidFill>
              </a:rPr>
              <a:t>同学在看完老师</a:t>
            </a:r>
            <a:r>
              <a:rPr lang="zh-CN" altLang="zh-CN" sz="1600" dirty="0" smtClean="0">
                <a:solidFill>
                  <a:schemeClr val="bg2"/>
                </a:solidFill>
              </a:rPr>
              <a:t>演示后两</a:t>
            </a:r>
            <a:r>
              <a:rPr lang="zh-CN" altLang="zh-CN" sz="1600" dirty="0" smtClean="0">
                <a:solidFill>
                  <a:schemeClr val="bg2"/>
                </a:solidFill>
              </a:rPr>
              <a:t>人一组进行廊桥骨架</a:t>
            </a:r>
            <a:r>
              <a:rPr lang="zh-CN" altLang="zh-CN" sz="1600" dirty="0" smtClean="0">
                <a:solidFill>
                  <a:schemeClr val="bg2"/>
                </a:solidFill>
              </a:rPr>
              <a:t>搭建</a:t>
            </a:r>
            <a:endParaRPr lang="zh-CN" altLang="zh-CN" sz="1600" dirty="0">
              <a:solidFill>
                <a:schemeClr val="bg2"/>
              </a:solidFill>
            </a:endParaRPr>
          </a:p>
        </p:txBody>
      </p:sp>
      <p:sp>
        <p:nvSpPr>
          <p:cNvPr id="16" name="Title 13"/>
          <p:cNvSpPr txBox="1">
            <a:spLocks/>
          </p:cNvSpPr>
          <p:nvPr/>
        </p:nvSpPr>
        <p:spPr bwMode="auto">
          <a:xfrm>
            <a:off x="6904037" y="2348880"/>
            <a:ext cx="2239963" cy="709612"/>
          </a:xfrm>
          <a:prstGeom prst="rect">
            <a:avLst/>
          </a:prstGeom>
          <a:noFill/>
          <a:ln w="9525">
            <a:noFill/>
            <a:miter lim="800000"/>
            <a:headEnd/>
            <a:tailEnd/>
          </a:ln>
        </p:spPr>
        <p:txBody>
          <a:bodyPr anchor="ctr"/>
          <a:lstStyle/>
          <a:p>
            <a:r>
              <a:rPr lang="en-US" altLang="zh-CN" sz="2800" dirty="0" smtClean="0">
                <a:solidFill>
                  <a:schemeClr val="bg2"/>
                </a:solidFill>
              </a:rPr>
              <a:t>       </a:t>
            </a:r>
            <a:r>
              <a:rPr lang="zh-CN" altLang="zh-CN" sz="2800" dirty="0" smtClean="0">
                <a:solidFill>
                  <a:schemeClr val="bg2"/>
                </a:solidFill>
              </a:rPr>
              <a:t>课堂练习</a:t>
            </a:r>
            <a:endParaRPr lang="zh-CN" altLang="zh-CN" sz="2800" dirty="0">
              <a:solidFill>
                <a:schemeClr val="bg2"/>
              </a:solidFill>
            </a:endParaRPr>
          </a:p>
        </p:txBody>
      </p:sp>
      <p:sp>
        <p:nvSpPr>
          <p:cNvPr id="17" name="Flowchart: Off-page Connector 16"/>
          <p:cNvSpPr/>
          <p:nvPr/>
        </p:nvSpPr>
        <p:spPr>
          <a:xfrm>
            <a:off x="8637588" y="214313"/>
            <a:ext cx="327025" cy="393700"/>
          </a:xfrm>
          <a:prstGeom prst="flowChartOffpageConnector">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HN" sz="1100" b="1" dirty="0" smtClean="0">
                <a:solidFill>
                  <a:srgbClr val="FFFFFF"/>
                </a:solidFill>
              </a:rPr>
              <a:t>08</a:t>
            </a:r>
            <a:endParaRPr lang="en-US" altLang="zh-CN" sz="1100" b="1" dirty="0">
              <a:solidFill>
                <a:srgbClr val="FFFFFF"/>
              </a:solidFill>
              <a:ea typeface="宋体" charset="-122"/>
            </a:endParaRPr>
          </a:p>
        </p:txBody>
      </p:sp>
      <p:sp>
        <p:nvSpPr>
          <p:cNvPr id="5" name="Rectangle 4"/>
          <p:cNvSpPr/>
          <p:nvPr/>
        </p:nvSpPr>
        <p:spPr>
          <a:xfrm>
            <a:off x="0" y="1800225"/>
            <a:ext cx="5992813" cy="3778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pic>
        <p:nvPicPr>
          <p:cNvPr id="9" name="图片 8" descr="13.JPG"/>
          <p:cNvPicPr>
            <a:picLocks noChangeAspect="1"/>
          </p:cNvPicPr>
          <p:nvPr/>
        </p:nvPicPr>
        <p:blipFill>
          <a:blip r:embed="rId2" cstate="print"/>
          <a:srcRect b="4209"/>
          <a:stretch>
            <a:fillRect/>
          </a:stretch>
        </p:blipFill>
        <p:spPr>
          <a:xfrm>
            <a:off x="0" y="1772816"/>
            <a:ext cx="5976154" cy="381642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6" grpId="0"/>
      <p:bldP spid="5" grpId="0" animBg="1"/>
    </p:bldLst>
  </p:timing>
</p:sld>
</file>

<file path=ppt/theme/theme1.xml><?xml version="1.0" encoding="utf-8"?>
<a:theme xmlns:a="http://schemas.openxmlformats.org/drawingml/2006/main" name="Office Theme">
  <a:themeElements>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TotalTime>
  <Words>411</Words>
  <Application>Microsoft Office PowerPoint</Application>
  <PresentationFormat>全屏显示(4:3)</PresentationFormat>
  <Paragraphs>45</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Theme</vt:lpstr>
      <vt:lpstr>“风雨廊桥公开课”教学设计</vt:lpstr>
      <vt:lpstr>一、主题阐述</vt:lpstr>
      <vt:lpstr>二、教学目标</vt:lpstr>
      <vt:lpstr>      建议人数:20人以下 建议年龄：8周岁—18周岁 建议课时：2课时（每课时45分钟）   </vt:lpstr>
      <vt:lpstr>      重点：木拱廊桥营造技艺介绍 难点：学习廊桥模型主体搭建    </vt:lpstr>
      <vt:lpstr>    学具：长木棍、彩纸、铅笔、水彩笔、橡皮、双面胶 教具：媒体课件（图片）、廊桥模型成品、长木棍、打印好的廊桥立面模型      </vt:lpstr>
      <vt:lpstr>六、教学步骤</vt:lpstr>
      <vt:lpstr>六、教学步骤</vt:lpstr>
      <vt:lpstr>六、教学步骤</vt:lpstr>
      <vt:lpstr>六、教学步骤</vt:lpstr>
      <vt:lpstr>六、教学步骤</vt:lpstr>
      <vt:lpstr>谢谢观看！</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dell</cp:lastModifiedBy>
  <cp:revision>274</cp:revision>
  <dcterms:created xsi:type="dcterms:W3CDTF">2014-02-03T20:55:49Z</dcterms:created>
  <dcterms:modified xsi:type="dcterms:W3CDTF">2015-09-20T16:20:36Z</dcterms:modified>
</cp:coreProperties>
</file>