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9" r:id="rId2"/>
    <p:sldId id="271" r:id="rId3"/>
    <p:sldId id="272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67" r:id="rId17"/>
    <p:sldId id="268" r:id="rId18"/>
    <p:sldId id="282" r:id="rId19"/>
    <p:sldId id="274" r:id="rId20"/>
    <p:sldId id="280" r:id="rId21"/>
    <p:sldId id="281" r:id="rId22"/>
    <p:sldId id="275" r:id="rId23"/>
    <p:sldId id="276" r:id="rId24"/>
    <p:sldId id="277" r:id="rId25"/>
    <p:sldId id="278" r:id="rId26"/>
    <p:sldId id="283" r:id="rId27"/>
    <p:sldId id="279" r:id="rId2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F6A13AE-53DB-7C4C-960F-E981AF1BBE50}" type="datetimeFigureOut">
              <a:rPr kumimoji="1" lang="zh-CN" altLang="en-US" smtClean="0"/>
              <a:t>15-10-8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F9E788B-6C8E-8647-9E82-38AD86B06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096832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effectLst/>
              </a:rPr>
              <a:t/>
            </a:r>
            <a:br>
              <a:rPr lang="en-US" altLang="zh-CN" b="1" dirty="0" smtClean="0">
                <a:effectLst/>
              </a:rPr>
            </a:br>
            <a:r>
              <a:rPr lang="zh-CN" altLang="zh-CN" b="1" dirty="0" smtClean="0">
                <a:effectLst/>
              </a:rPr>
              <a:t>“</a:t>
            </a:r>
            <a:r>
              <a:rPr lang="zh-CN" altLang="zh-CN" b="1" dirty="0">
                <a:effectLst/>
              </a:rPr>
              <a:t>乡村艺术公开课”</a:t>
            </a:r>
            <a:r>
              <a:rPr lang="zh-CN" altLang="zh-CN" b="1" dirty="0" smtClean="0">
                <a:effectLst/>
              </a:rPr>
              <a:t>教学计划</a:t>
            </a:r>
            <a:r>
              <a:rPr lang="en-US" altLang="zh-CN" b="1" dirty="0" smtClean="0">
                <a:effectLst/>
              </a:rPr>
              <a:t/>
            </a:r>
            <a:br>
              <a:rPr lang="en-US" altLang="zh-CN" b="1" dirty="0" smtClean="0">
                <a:effectLst/>
              </a:rPr>
            </a:br>
            <a:r>
              <a:rPr lang="zh-CN" altLang="en-US" b="1" dirty="0">
                <a:effectLst/>
              </a:rPr>
              <a:t>台州府城民谣</a:t>
            </a:r>
            <a:r>
              <a:rPr lang="zh-CN" altLang="zh-CN" b="1" dirty="0">
                <a:effectLst/>
              </a:rPr>
              <a:t>艺术的教学设计</a:t>
            </a:r>
            <a:r>
              <a:rPr kumimoji="1" lang="zh-CN" altLang="en-US" dirty="0"/>
              <a:t/>
            </a:r>
            <a:br>
              <a:rPr kumimoji="1" lang="zh-CN" altLang="en-US" dirty="0"/>
            </a:b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96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ffectLst/>
              </a:rPr>
              <a:t> 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r>
              <a:rPr lang="zh-CN" altLang="zh-CN" b="1" dirty="0">
                <a:effectLst/>
              </a:rPr>
              <a:t>五、教学准备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教具</a:t>
            </a:r>
            <a:r>
              <a:rPr lang="zh-CN" altLang="zh-CN" dirty="0" smtClean="0">
                <a:effectLst/>
              </a:rPr>
              <a:t>：</a:t>
            </a:r>
            <a:r>
              <a:rPr lang="zh-CN" altLang="zh-CN" dirty="0">
                <a:effectLst/>
              </a:rPr>
              <a:t>媒体课件（图片</a:t>
            </a:r>
            <a:r>
              <a:rPr lang="zh-CN" altLang="zh-CN" dirty="0" smtClean="0">
                <a:effectLst/>
              </a:rPr>
              <a:t>）</a:t>
            </a:r>
            <a:endParaRPr lang="en-US" altLang="zh-CN" dirty="0" smtClean="0">
              <a:effectLst/>
            </a:endParaRPr>
          </a:p>
          <a:p>
            <a:r>
              <a:rPr lang="zh-CN" altLang="zh-CN" dirty="0">
                <a:effectLst/>
              </a:rPr>
              <a:t>学</a:t>
            </a:r>
            <a:r>
              <a:rPr lang="zh-CN" altLang="zh-CN" dirty="0" smtClean="0">
                <a:effectLst/>
              </a:rPr>
              <a:t>具</a:t>
            </a:r>
            <a:r>
              <a:rPr lang="zh-CN" altLang="en-US" dirty="0" smtClean="0">
                <a:effectLst/>
              </a:rPr>
              <a:t>：麦秆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104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2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134925" y="705646"/>
            <a:ext cx="9508241" cy="5208823"/>
          </a:xfrm>
        </p:spPr>
      </p:pic>
    </p:spTree>
    <p:extLst>
      <p:ext uri="{BB962C8B-B14F-4D97-AF65-F5344CB8AC3E}">
        <p14:creationId xmlns:p14="http://schemas.microsoft.com/office/powerpoint/2010/main" val="155597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27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131104" y="934982"/>
            <a:ext cx="9154014" cy="5014770"/>
          </a:xfrm>
        </p:spPr>
      </p:pic>
    </p:spTree>
    <p:extLst>
      <p:ext uri="{BB962C8B-B14F-4D97-AF65-F5344CB8AC3E}">
        <p14:creationId xmlns:p14="http://schemas.microsoft.com/office/powerpoint/2010/main" val="418950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effectLst/>
              </a:rPr>
              <a:t>六、教学步骤</a:t>
            </a:r>
            <a:endParaRPr lang="zh-CN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 一、引入部分</a:t>
            </a:r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志愿者在现场讲解本次公开课的主要内容、目的，并对到场的参与者致谢</a:t>
            </a:r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由志愿者揭示本次公开课的课题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16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6.pic_h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249106" y="758570"/>
            <a:ext cx="9798061" cy="5367593"/>
          </a:xfrm>
        </p:spPr>
      </p:pic>
    </p:spTree>
    <p:extLst>
      <p:ext uri="{BB962C8B-B14F-4D97-AF65-F5344CB8AC3E}">
        <p14:creationId xmlns:p14="http://schemas.microsoft.com/office/powerpoint/2010/main" val="420327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二、教授与指导</a:t>
            </a:r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传承人讲述台州府城民谣的历史文化、特点及目前传承的现状</a:t>
            </a:r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.传承人带同学们观看当时府城人民的生活用具和服饰，从他们的生活中理解民谣的产生过程 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84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12.pic_h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152991" y="1393651"/>
            <a:ext cx="8638777" cy="4732512"/>
          </a:xfrm>
        </p:spPr>
      </p:pic>
    </p:spTree>
    <p:extLst>
      <p:ext uri="{BB962C8B-B14F-4D97-AF65-F5344CB8AC3E}">
        <p14:creationId xmlns:p14="http://schemas.microsoft.com/office/powerpoint/2010/main" val="314842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13.pic_h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0" y="917341"/>
            <a:ext cx="9154014" cy="5014770"/>
          </a:xfrm>
        </p:spPr>
      </p:pic>
    </p:spTree>
    <p:extLst>
      <p:ext uri="{BB962C8B-B14F-4D97-AF65-F5344CB8AC3E}">
        <p14:creationId xmlns:p14="http://schemas.microsoft.com/office/powerpoint/2010/main" val="383900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三、课堂练习</a:t>
            </a:r>
          </a:p>
          <a:p>
            <a:r>
              <a:rPr kumimoji="1" lang="zh-CN" altLang="en-US" dirty="0" smtClean="0"/>
              <a:t>教师在游戏中指导和帮助同学学会一些台州府城民谣</a:t>
            </a:r>
            <a:endParaRPr kumimoji="1" lang="zh-CN" altLang="en-US" dirty="0"/>
          </a:p>
          <a:p>
            <a:r>
              <a:rPr kumimoji="1" lang="en-US" altLang="zh-CN" dirty="0"/>
              <a:t>a.</a:t>
            </a:r>
            <a:r>
              <a:rPr kumimoji="1" lang="zh-CN" altLang="en-US" dirty="0"/>
              <a:t>第一步：观察现场学习开始后的情况</a:t>
            </a:r>
          </a:p>
          <a:p>
            <a:r>
              <a:rPr kumimoji="1" lang="en-US" altLang="zh-CN" dirty="0"/>
              <a:t>b.</a:t>
            </a:r>
            <a:r>
              <a:rPr kumimoji="1" lang="zh-CN" altLang="en-US" dirty="0"/>
              <a:t>第二步：观察每组同学学习的情况，对于现场同学出现的问题及时予以纠正，而对于年龄较小或者没有接受过艺术教育的同学，予以单独指导</a:t>
            </a:r>
            <a:endParaRPr kumimoji="1" lang="en-US" altLang="zh-CN" dirty="0"/>
          </a:p>
          <a:p>
            <a:r>
              <a:rPr kumimoji="1" lang="en-US" altLang="zh-CN" dirty="0"/>
              <a:t>c.</a:t>
            </a:r>
            <a:r>
              <a:rPr kumimoji="1" lang="zh-CN" altLang="en-US" dirty="0"/>
              <a:t>第三步</a:t>
            </a:r>
            <a:r>
              <a:rPr kumimoji="1" lang="zh-CN" altLang="en-US" dirty="0" smtClean="0"/>
              <a:t>：大家已合唱的方式巩固一天的学习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540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19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0" y="1550894"/>
            <a:ext cx="8698706" cy="4765342"/>
          </a:xfrm>
        </p:spPr>
      </p:pic>
    </p:spTree>
    <p:extLst>
      <p:ext uri="{BB962C8B-B14F-4D97-AF65-F5344CB8AC3E}">
        <p14:creationId xmlns:p14="http://schemas.microsoft.com/office/powerpoint/2010/main" val="23340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15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213827" y="740929"/>
            <a:ext cx="9830263" cy="5385234"/>
          </a:xfrm>
        </p:spPr>
      </p:pic>
    </p:spTree>
    <p:extLst>
      <p:ext uri="{BB962C8B-B14F-4D97-AF65-F5344CB8AC3E}">
        <p14:creationId xmlns:p14="http://schemas.microsoft.com/office/powerpoint/2010/main" val="538333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35.pic_h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410175" y="651750"/>
            <a:ext cx="9993051" cy="5474413"/>
          </a:xfrm>
        </p:spPr>
      </p:pic>
    </p:spTree>
    <p:extLst>
      <p:ext uri="{BB962C8B-B14F-4D97-AF65-F5344CB8AC3E}">
        <p14:creationId xmlns:p14="http://schemas.microsoft.com/office/powerpoint/2010/main" val="401796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16.pic_h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392779" y="768731"/>
            <a:ext cx="9779513" cy="5357432"/>
          </a:xfrm>
        </p:spPr>
      </p:pic>
    </p:spTree>
    <p:extLst>
      <p:ext uri="{BB962C8B-B14F-4D97-AF65-F5344CB8AC3E}">
        <p14:creationId xmlns:p14="http://schemas.microsoft.com/office/powerpoint/2010/main" val="305252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3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147790" y="1000141"/>
            <a:ext cx="8604403" cy="4713681"/>
          </a:xfrm>
        </p:spPr>
      </p:pic>
    </p:spTree>
    <p:extLst>
      <p:ext uri="{BB962C8B-B14F-4D97-AF65-F5344CB8AC3E}">
        <p14:creationId xmlns:p14="http://schemas.microsoft.com/office/powerpoint/2010/main" val="64725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2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0" y="1117121"/>
            <a:ext cx="8988711" cy="4924213"/>
          </a:xfrm>
        </p:spPr>
      </p:pic>
    </p:spTree>
    <p:extLst>
      <p:ext uri="{BB962C8B-B14F-4D97-AF65-F5344CB8AC3E}">
        <p14:creationId xmlns:p14="http://schemas.microsoft.com/office/powerpoint/2010/main" val="215985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27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149650" y="1016852"/>
            <a:ext cx="9106716" cy="4988859"/>
          </a:xfrm>
        </p:spPr>
      </p:pic>
    </p:spTree>
    <p:extLst>
      <p:ext uri="{BB962C8B-B14F-4D97-AF65-F5344CB8AC3E}">
        <p14:creationId xmlns:p14="http://schemas.microsoft.com/office/powerpoint/2010/main" val="1597597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23.pic_h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0" y="950005"/>
            <a:ext cx="9106716" cy="4988859"/>
          </a:xfrm>
        </p:spPr>
      </p:pic>
    </p:spTree>
    <p:extLst>
      <p:ext uri="{BB962C8B-B14F-4D97-AF65-F5344CB8AC3E}">
        <p14:creationId xmlns:p14="http://schemas.microsoft.com/office/powerpoint/2010/main" val="622803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zh-CN" altLang="en-US" dirty="0"/>
              <a:t>四、课堂小结</a:t>
            </a:r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作品点评：由教师对同学的学习演唱进行纠正、修改和点评</a:t>
            </a:r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教师总结：教师对本次活动进行总结，并再次感谢大家的参与</a:t>
            </a:r>
          </a:p>
          <a:p>
            <a:r>
              <a:rPr kumimoji="1" lang="en-US" altLang="zh-CN" dirty="0"/>
              <a:t>3. </a:t>
            </a:r>
            <a:r>
              <a:rPr kumimoji="1" lang="zh-CN" altLang="en-US"/>
              <a:t>成果展示：将作品放于作者身旁，有请传承人、教师及现场志愿者、工作人员共同合影留念</a:t>
            </a:r>
          </a:p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382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谢谢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66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1.pic_h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250861" y="776211"/>
            <a:ext cx="9765859" cy="5349952"/>
          </a:xfrm>
        </p:spPr>
      </p:pic>
    </p:spTree>
    <p:extLst>
      <p:ext uri="{BB962C8B-B14F-4D97-AF65-F5344CB8AC3E}">
        <p14:creationId xmlns:p14="http://schemas.microsoft.com/office/powerpoint/2010/main" val="211875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ffectLst/>
              </a:rPr>
              <a:t> 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r>
              <a:rPr lang="zh-CN" altLang="zh-CN" b="1" dirty="0">
                <a:effectLst/>
              </a:rPr>
              <a:t>一、主题阐述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台州府城民谣是流传于台州府城临海城关民间的口头文学。自西汉立回浦县以来，临海古城居民在长期的生产生活中，用短小精悍、易于传颂、针砭风剌的语言加工概括，利用民谣这种口头文学形式表达对生活和社会的一种认识、一种情绪和一种智慧。 </a:t>
            </a:r>
            <a:r>
              <a:rPr lang="en-US" altLang="zh-CN" dirty="0" smtClean="0">
                <a:effectLst/>
              </a:rPr>
              <a:t> </a:t>
            </a:r>
          </a:p>
          <a:p>
            <a:r>
              <a:rPr lang="en-US" altLang="zh-CN" dirty="0">
                <a:effectLst/>
              </a:rPr>
              <a:t>*</a:t>
            </a:r>
            <a:r>
              <a:rPr lang="zh-CN" altLang="zh-CN" dirty="0">
                <a:effectLst/>
              </a:rPr>
              <a:t>本课</a:t>
            </a:r>
            <a:r>
              <a:rPr lang="zh-CN" altLang="zh-CN" dirty="0" smtClean="0">
                <a:effectLst/>
              </a:rPr>
              <a:t>程的教学设计由</a:t>
            </a:r>
            <a:r>
              <a:rPr lang="zh-CN" altLang="en-US" dirty="0" smtClean="0">
                <a:effectLst/>
              </a:rPr>
              <a:t>台州府城民谣</a:t>
            </a:r>
            <a:r>
              <a:rPr lang="zh-CN" altLang="zh-CN" dirty="0" smtClean="0">
                <a:effectLst/>
              </a:rPr>
              <a:t>传承人</a:t>
            </a:r>
            <a:r>
              <a:rPr lang="zh-CN" altLang="en-US" dirty="0" smtClean="0">
                <a:effectLst/>
              </a:rPr>
              <a:t>沈建中老师</a:t>
            </a:r>
            <a:r>
              <a:rPr lang="zh-CN" altLang="zh-CN" dirty="0" smtClean="0">
                <a:effectLst/>
              </a:rPr>
              <a:t>专业指导</a:t>
            </a:r>
            <a:r>
              <a:rPr lang="zh-CN" altLang="zh-CN" dirty="0">
                <a:effectLst/>
              </a:rPr>
              <a:t>完成。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84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二、教学目标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effectLst/>
              </a:rPr>
              <a:t>通过讲解</a:t>
            </a:r>
            <a:r>
              <a:rPr lang="zh-CN" altLang="zh-CN" dirty="0">
                <a:effectLst/>
              </a:rPr>
              <a:t>台州府城民谣</a:t>
            </a:r>
            <a:r>
              <a:rPr lang="zh-CN" altLang="zh-CN" dirty="0" smtClean="0">
                <a:effectLst/>
              </a:rPr>
              <a:t>的历史、</a:t>
            </a:r>
            <a:r>
              <a:rPr lang="zh-CN" altLang="en-US" dirty="0" smtClean="0">
                <a:effectLst/>
              </a:rPr>
              <a:t>题材</a:t>
            </a:r>
            <a:r>
              <a:rPr lang="zh-CN" altLang="zh-CN" dirty="0" smtClean="0">
                <a:effectLst/>
              </a:rPr>
              <a:t>、</a:t>
            </a:r>
            <a:r>
              <a:rPr lang="zh-CN" altLang="en-US" dirty="0" smtClean="0">
                <a:effectLst/>
              </a:rPr>
              <a:t>传承来</a:t>
            </a:r>
            <a:r>
              <a:rPr lang="zh-CN" altLang="zh-CN" dirty="0" smtClean="0">
                <a:effectLst/>
              </a:rPr>
              <a:t>帮助学生了解这项非遗</a:t>
            </a:r>
            <a:r>
              <a:rPr lang="zh-CN" altLang="zh-CN" dirty="0">
                <a:effectLst/>
              </a:rPr>
              <a:t>的相关情况。</a:t>
            </a:r>
            <a:r>
              <a:rPr lang="zh-CN" altLang="zh-CN" dirty="0" smtClean="0">
                <a:effectLst/>
              </a:rPr>
              <a:t>同时开展</a:t>
            </a:r>
            <a:r>
              <a:rPr lang="zh-CN" altLang="en-US" dirty="0" smtClean="0">
                <a:effectLst/>
              </a:rPr>
              <a:t>学唱</a:t>
            </a:r>
            <a:r>
              <a:rPr lang="zh-CN" altLang="zh-CN" dirty="0" smtClean="0">
                <a:effectLst/>
              </a:rPr>
              <a:t>民谣教学</a:t>
            </a:r>
            <a:r>
              <a:rPr lang="zh-CN" altLang="zh-CN" dirty="0">
                <a:effectLst/>
              </a:rPr>
              <a:t>，让</a:t>
            </a:r>
            <a:r>
              <a:rPr lang="zh-CN" altLang="zh-CN" dirty="0" smtClean="0">
                <a:effectLst/>
              </a:rPr>
              <a:t>学生在</a:t>
            </a:r>
            <a:r>
              <a:rPr lang="zh-CN" altLang="en-US" dirty="0" smtClean="0">
                <a:effectLst/>
              </a:rPr>
              <a:t>此</a:t>
            </a:r>
            <a:r>
              <a:rPr lang="zh-CN" altLang="zh-CN" dirty="0" smtClean="0">
                <a:effectLst/>
              </a:rPr>
              <a:t>过程中进一步了解</a:t>
            </a:r>
            <a:r>
              <a:rPr lang="zh-CN" altLang="zh-CN" dirty="0">
                <a:effectLst/>
              </a:rPr>
              <a:t>台州府城民谣</a:t>
            </a:r>
            <a:r>
              <a:rPr lang="zh-CN" altLang="zh-CN" dirty="0" smtClean="0">
                <a:effectLst/>
              </a:rPr>
              <a:t>，</a:t>
            </a:r>
            <a:r>
              <a:rPr lang="zh-CN" altLang="en-US" dirty="0" smtClean="0">
                <a:effectLst/>
              </a:rPr>
              <a:t>了解民谣产生的原因和发展，</a:t>
            </a:r>
            <a:r>
              <a:rPr lang="zh-CN" altLang="zh-CN" dirty="0" smtClean="0">
                <a:effectLst/>
              </a:rPr>
              <a:t>并提高对这项非遗艺术</a:t>
            </a:r>
            <a:r>
              <a:rPr lang="zh-CN" altLang="zh-CN" dirty="0">
                <a:effectLst/>
              </a:rPr>
              <a:t>的认知。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378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三、教学对</a:t>
            </a:r>
            <a:r>
              <a:rPr lang="zh-CN" altLang="zh-CN" b="1" dirty="0" smtClean="0">
                <a:effectLst/>
              </a:rPr>
              <a:t>象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effectLst/>
              </a:rPr>
              <a:t>建议</a:t>
            </a:r>
            <a:r>
              <a:rPr lang="zh-CN" altLang="zh-CN" dirty="0">
                <a:effectLst/>
              </a:rPr>
              <a:t>人数</a:t>
            </a:r>
            <a:r>
              <a:rPr lang="en-US" altLang="zh-CN" dirty="0">
                <a:effectLst/>
              </a:rPr>
              <a:t>:30</a:t>
            </a:r>
            <a:r>
              <a:rPr lang="zh-CN" altLang="zh-CN" dirty="0">
                <a:effectLst/>
              </a:rPr>
              <a:t>人以下</a:t>
            </a:r>
          </a:p>
          <a:p>
            <a:r>
              <a:rPr lang="zh-CN" altLang="zh-CN" dirty="0">
                <a:effectLst/>
              </a:rPr>
              <a:t>建议年龄</a:t>
            </a:r>
            <a:r>
              <a:rPr lang="zh-CN" altLang="zh-CN" dirty="0" smtClean="0">
                <a:effectLst/>
              </a:rPr>
              <a:t>：</a:t>
            </a:r>
            <a:r>
              <a:rPr lang="zh-CN" altLang="zh-CN" dirty="0">
                <a:effectLst/>
              </a:rPr>
              <a:t>6</a:t>
            </a:r>
            <a:r>
              <a:rPr lang="zh-CN" altLang="zh-CN" dirty="0" smtClean="0">
                <a:effectLst/>
              </a:rPr>
              <a:t>周岁—1</a:t>
            </a:r>
            <a:r>
              <a:rPr lang="en-US" altLang="zh-CN" dirty="0" smtClean="0">
                <a:effectLst/>
              </a:rPr>
              <a:t>8</a:t>
            </a:r>
            <a:r>
              <a:rPr lang="zh-CN" altLang="zh-CN" dirty="0" smtClean="0">
                <a:effectLst/>
              </a:rPr>
              <a:t>周岁</a:t>
            </a:r>
            <a:r>
              <a:rPr lang="zh-CN" altLang="zh-CN" dirty="0">
                <a:effectLst/>
              </a:rPr>
              <a:t>（或</a:t>
            </a:r>
            <a:r>
              <a:rPr lang="zh-CN" altLang="zh-CN" dirty="0" smtClean="0">
                <a:effectLst/>
              </a:rPr>
              <a:t>小学</a:t>
            </a:r>
            <a:r>
              <a:rPr lang="zh-CN" altLang="en-US" dirty="0" smtClean="0">
                <a:effectLst/>
              </a:rPr>
              <a:t>一</a:t>
            </a:r>
            <a:r>
              <a:rPr lang="zh-CN" altLang="zh-CN" dirty="0" smtClean="0">
                <a:effectLst/>
              </a:rPr>
              <a:t>年级—</a:t>
            </a:r>
            <a:r>
              <a:rPr lang="zh-CN" altLang="en-US" dirty="0" smtClean="0">
                <a:effectLst/>
              </a:rPr>
              <a:t>高中三</a:t>
            </a:r>
            <a:r>
              <a:rPr lang="zh-CN" altLang="zh-CN" dirty="0" smtClean="0">
                <a:effectLst/>
              </a:rPr>
              <a:t>年级</a:t>
            </a:r>
            <a:r>
              <a:rPr lang="zh-CN" altLang="zh-CN" dirty="0">
                <a:effectLst/>
              </a:rPr>
              <a:t>）</a:t>
            </a:r>
          </a:p>
          <a:p>
            <a:r>
              <a:rPr lang="zh-CN" altLang="zh-CN" dirty="0">
                <a:effectLst/>
              </a:rPr>
              <a:t>建议课时</a:t>
            </a:r>
            <a:r>
              <a:rPr lang="zh-CN" altLang="zh-CN" dirty="0" smtClean="0">
                <a:effectLst/>
              </a:rPr>
              <a:t>：</a:t>
            </a:r>
            <a:r>
              <a:rPr lang="zh-CN" altLang="zh-CN" dirty="0">
                <a:effectLst/>
              </a:rPr>
              <a:t>3</a:t>
            </a:r>
            <a:r>
              <a:rPr lang="zh-CN" altLang="zh-CN" dirty="0" smtClean="0">
                <a:effectLst/>
              </a:rPr>
              <a:t>课时</a:t>
            </a:r>
            <a:r>
              <a:rPr lang="zh-CN" altLang="zh-CN" dirty="0">
                <a:effectLst/>
              </a:rPr>
              <a:t>（每课时</a:t>
            </a:r>
            <a:r>
              <a:rPr lang="en-US" altLang="zh-CN" dirty="0">
                <a:effectLst/>
              </a:rPr>
              <a:t>45</a:t>
            </a:r>
            <a:r>
              <a:rPr lang="zh-CN" altLang="zh-CN" dirty="0">
                <a:effectLst/>
              </a:rPr>
              <a:t>分钟）</a:t>
            </a:r>
          </a:p>
          <a:p>
            <a:pPr marL="0" indent="0">
              <a:buNone/>
            </a:pPr>
            <a:endParaRPr lang="zh-CN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58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_MG_718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>
            <a:off x="-143268" y="774683"/>
            <a:ext cx="9572645" cy="5244105"/>
          </a:xfrm>
        </p:spPr>
      </p:pic>
    </p:spTree>
    <p:extLst>
      <p:ext uri="{BB962C8B-B14F-4D97-AF65-F5344CB8AC3E}">
        <p14:creationId xmlns:p14="http://schemas.microsoft.com/office/powerpoint/2010/main" val="332565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内容占位符 7" descr="_MG_719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47" r="-10847"/>
          <a:stretch>
            <a:fillRect/>
          </a:stretch>
        </p:blipFill>
        <p:spPr>
          <a:xfrm rot="16200000">
            <a:off x="685800" y="1198777"/>
            <a:ext cx="7770813" cy="4257022"/>
          </a:xfrm>
        </p:spPr>
      </p:pic>
    </p:spTree>
    <p:extLst>
      <p:ext uri="{BB962C8B-B14F-4D97-AF65-F5344CB8AC3E}">
        <p14:creationId xmlns:p14="http://schemas.microsoft.com/office/powerpoint/2010/main" val="420241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>
                <a:effectLst/>
              </a:rPr>
              <a:t>四、教学重点</a:t>
            </a:r>
            <a:r>
              <a:rPr lang="zh-CN" altLang="zh-CN" dirty="0">
                <a:effectLst/>
              </a:rPr>
              <a:t/>
            </a:r>
            <a:br>
              <a:rPr lang="zh-CN" altLang="zh-CN" dirty="0">
                <a:effectLst/>
              </a:rPr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重点：</a:t>
            </a:r>
            <a:r>
              <a:rPr kumimoji="1" lang="zh-CN" altLang="en-US" dirty="0" smtClean="0"/>
              <a:t>通过传承人沈建中老师的讲述</a:t>
            </a:r>
            <a:r>
              <a:rPr kumimoji="1" lang="zh-CN" altLang="en-US" dirty="0"/>
              <a:t>，现场参与活动</a:t>
            </a:r>
            <a:r>
              <a:rPr kumimoji="1" lang="zh-CN" altLang="en-US" dirty="0" smtClean="0"/>
              <a:t>的同学们能够对台州府城民谣的历史</a:t>
            </a:r>
            <a:r>
              <a:rPr kumimoji="1" lang="zh-CN" altLang="en-US" dirty="0"/>
              <a:t>文化</a:t>
            </a:r>
            <a:r>
              <a:rPr kumimoji="1" lang="zh-CN" altLang="en-US" dirty="0" smtClean="0"/>
              <a:t>、演唱方式、特点及传承有</a:t>
            </a:r>
            <a:r>
              <a:rPr kumimoji="1" lang="zh-CN" altLang="en-US" dirty="0"/>
              <a:t>深入的认识和了解。并且能够深切体会到这项非物质文化遗产项目</a:t>
            </a:r>
            <a:r>
              <a:rPr kumimoji="1" lang="zh-CN" altLang="en-US" dirty="0" smtClean="0"/>
              <a:t>在中国民间文学中所占据</a:t>
            </a:r>
            <a:r>
              <a:rPr kumimoji="1" lang="zh-CN" altLang="en-US" dirty="0"/>
              <a:t>的重要</a:t>
            </a:r>
            <a:r>
              <a:rPr kumimoji="1" lang="zh-CN" altLang="en-US" dirty="0" smtClean="0"/>
              <a:t>地位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449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故事">
  <a:themeElements>
    <a:clrScheme name="故事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故事.thmx</Template>
  <TotalTime>56</TotalTime>
  <Words>272</Words>
  <Application>Microsoft Macintosh PowerPoint</Application>
  <PresentationFormat>全屏显示(4:3)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故事</vt:lpstr>
      <vt:lpstr> “乡村艺术公开课”教学计划 台州府城民谣艺术的教学设计  </vt:lpstr>
      <vt:lpstr>PowerPoint 演示文稿</vt:lpstr>
      <vt:lpstr>PowerPoint 演示文稿</vt:lpstr>
      <vt:lpstr>  一、主题阐述 </vt:lpstr>
      <vt:lpstr>二、教学目标 </vt:lpstr>
      <vt:lpstr>三、教学对象 </vt:lpstr>
      <vt:lpstr>PowerPoint 演示文稿</vt:lpstr>
      <vt:lpstr>PowerPoint 演示文稿</vt:lpstr>
      <vt:lpstr>四、教学重点 </vt:lpstr>
      <vt:lpstr>  五、教学准备 </vt:lpstr>
      <vt:lpstr>PowerPoint 演示文稿</vt:lpstr>
      <vt:lpstr>PowerPoint 演示文稿</vt:lpstr>
      <vt:lpstr>六、教学步骤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“乡村艺术公开课”教学计划 台州府城民谣艺术的教学设计  </dc:title>
  <dc:creator>rakc F</dc:creator>
  <cp:lastModifiedBy>rakc F</cp:lastModifiedBy>
  <cp:revision>9</cp:revision>
  <dcterms:created xsi:type="dcterms:W3CDTF">2015-10-05T16:48:08Z</dcterms:created>
  <dcterms:modified xsi:type="dcterms:W3CDTF">2015-10-07T16:35:34Z</dcterms:modified>
</cp:coreProperties>
</file>