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7" r:id="rId17"/>
    <p:sldId id="273" r:id="rId18"/>
    <p:sldId id="275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15-10-8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6277" y="2762175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“乡村艺术公开课”教学计划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r>
              <a:rPr lang="zh-CN" altLang="zh-CN" b="1" dirty="0">
                <a:effectLst/>
              </a:rPr>
              <a:t>温州鼓词的教学设计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25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357986" y="662994"/>
            <a:ext cx="9718502" cy="5324009"/>
          </a:xfrm>
        </p:spPr>
      </p:pic>
    </p:spTree>
    <p:extLst>
      <p:ext uri="{BB962C8B-B14F-4D97-AF65-F5344CB8AC3E}">
        <p14:creationId xmlns:p14="http://schemas.microsoft.com/office/powerpoint/2010/main" val="34197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817568"/>
            <a:ext cx="9468094" cy="5186830"/>
          </a:xfrm>
        </p:spPr>
      </p:pic>
    </p:spTree>
    <p:extLst>
      <p:ext uri="{BB962C8B-B14F-4D97-AF65-F5344CB8AC3E}">
        <p14:creationId xmlns:p14="http://schemas.microsoft.com/office/powerpoint/2010/main" val="265347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六、教学步骤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>
                <a:effectLst/>
              </a:rPr>
              <a:t>一、引入部分</a:t>
            </a:r>
          </a:p>
          <a:p>
            <a:pPr lvl="0"/>
            <a:r>
              <a:rPr lang="en-US" altLang="zh-CN" dirty="0">
                <a:effectLst/>
              </a:rPr>
              <a:t>1.</a:t>
            </a:r>
            <a:r>
              <a:rPr lang="zh-CN" altLang="en-US" dirty="0">
                <a:effectLst/>
              </a:rPr>
              <a:t>志愿者在现场讲解本次公开课的主要内容、目的，并对到场的参与者致谢</a:t>
            </a:r>
          </a:p>
          <a:p>
            <a:pPr lvl="0"/>
            <a:r>
              <a:rPr lang="en-US" altLang="zh-CN" dirty="0">
                <a:effectLst/>
              </a:rPr>
              <a:t>2.</a:t>
            </a:r>
            <a:r>
              <a:rPr lang="zh-CN" altLang="en-US" dirty="0">
                <a:effectLst/>
              </a:rPr>
              <a:t>由志愿者揭示本次公开课的课题</a:t>
            </a:r>
          </a:p>
          <a:p>
            <a:pPr marL="0" lvl="0" indent="0">
              <a:buNone/>
            </a:pPr>
            <a:r>
              <a:rPr lang="zh-CN" altLang="en-US" dirty="0" smtClean="0">
                <a:effectLst/>
              </a:rPr>
              <a:t> </a:t>
            </a:r>
            <a:endParaRPr lang="zh-CN" altLang="en-US" dirty="0">
              <a:effectLst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94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320475" y="1182864"/>
            <a:ext cx="9023550" cy="4943299"/>
          </a:xfrm>
        </p:spPr>
      </p:pic>
    </p:spTree>
    <p:extLst>
      <p:ext uri="{BB962C8B-B14F-4D97-AF65-F5344CB8AC3E}">
        <p14:creationId xmlns:p14="http://schemas.microsoft.com/office/powerpoint/2010/main" val="83334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二、教授与指导</a:t>
            </a:r>
          </a:p>
          <a:p>
            <a:pPr marL="0" indent="0">
              <a:buNone/>
            </a:pPr>
            <a:r>
              <a:rPr kumimoji="1" lang="zh-CN" altLang="en-US" dirty="0" smtClean="0"/>
              <a:t>教师讲解</a:t>
            </a:r>
            <a:r>
              <a:rPr kumimoji="1" lang="zh-CN" altLang="en-US" dirty="0"/>
              <a:t>温州鼓词</a:t>
            </a:r>
            <a:r>
              <a:rPr kumimoji="1" lang="zh-CN" altLang="en-US" dirty="0" smtClean="0"/>
              <a:t>，并详细讲述演唱过程及</a:t>
            </a:r>
            <a:r>
              <a:rPr kumimoji="1" lang="zh-CN" altLang="en-US" dirty="0"/>
              <a:t>其中所涉及</a:t>
            </a:r>
            <a:r>
              <a:rPr kumimoji="1" lang="zh-CN" altLang="en-US" dirty="0" smtClean="0"/>
              <a:t>到的关于</a:t>
            </a:r>
            <a:r>
              <a:rPr kumimoji="1" lang="zh-CN" altLang="en-US" dirty="0"/>
              <a:t>温州鼓词</a:t>
            </a:r>
            <a:r>
              <a:rPr kumimoji="1" lang="zh-CN" altLang="en-US" dirty="0" smtClean="0"/>
              <a:t>的艺术理论</a:t>
            </a:r>
            <a:endParaRPr kumimoji="1" lang="zh-CN" altLang="en-US" dirty="0"/>
          </a:p>
          <a:p>
            <a:r>
              <a:rPr kumimoji="1" lang="en-US" altLang="zh-CN" dirty="0"/>
              <a:t>①</a:t>
            </a:r>
            <a:r>
              <a:rPr kumimoji="1" lang="zh-CN" altLang="en-US" dirty="0"/>
              <a:t>　教师讲解教具的作用及在制作过程中的注意事项</a:t>
            </a:r>
          </a:p>
          <a:p>
            <a:r>
              <a:rPr kumimoji="1" lang="en-US" altLang="zh-CN" dirty="0"/>
              <a:t>②</a:t>
            </a:r>
            <a:r>
              <a:rPr kumimoji="1" lang="zh-CN" altLang="en-US" dirty="0"/>
              <a:t>　教师提出本次活动的意义与目的</a:t>
            </a:r>
          </a:p>
          <a:p>
            <a:r>
              <a:rPr kumimoji="1" lang="en-US" altLang="zh-CN" dirty="0"/>
              <a:t>③</a:t>
            </a:r>
            <a:r>
              <a:rPr kumimoji="1" lang="zh-CN" altLang="en-US" dirty="0"/>
              <a:t>　</a:t>
            </a:r>
            <a:r>
              <a:rPr kumimoji="1" lang="zh-CN" altLang="en-US" dirty="0" smtClean="0"/>
              <a:t>教师简单介绍温州鼓词这个艺术门类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97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4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198700" y="1374209"/>
            <a:ext cx="8674267" cy="4751954"/>
          </a:xfrm>
        </p:spPr>
      </p:pic>
    </p:spTree>
    <p:extLst>
      <p:ext uri="{BB962C8B-B14F-4D97-AF65-F5344CB8AC3E}">
        <p14:creationId xmlns:p14="http://schemas.microsoft.com/office/powerpoint/2010/main" val="364105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三、课堂练习</a:t>
            </a:r>
          </a:p>
          <a:p>
            <a:r>
              <a:rPr kumimoji="1" lang="zh-CN" altLang="en-US" dirty="0"/>
              <a:t>教师全程指导和帮</a:t>
            </a:r>
            <a:r>
              <a:rPr kumimoji="1" lang="zh-CN" altLang="en-US" dirty="0" smtClean="0"/>
              <a:t>助同学学会一段温州鼓词</a:t>
            </a:r>
            <a:endParaRPr kumimoji="1" lang="zh-CN" altLang="en-US" dirty="0"/>
          </a:p>
          <a:p>
            <a:r>
              <a:rPr kumimoji="1" lang="en-US" altLang="zh-CN" dirty="0"/>
              <a:t>a.</a:t>
            </a:r>
            <a:r>
              <a:rPr kumimoji="1" lang="zh-CN" altLang="en-US" dirty="0"/>
              <a:t>第一步：</a:t>
            </a:r>
            <a:r>
              <a:rPr kumimoji="1" lang="zh-CN" altLang="en-US" dirty="0" smtClean="0"/>
              <a:t>观察现场学习开</a:t>
            </a:r>
            <a:r>
              <a:rPr kumimoji="1" lang="zh-CN" altLang="en-US" dirty="0"/>
              <a:t>始后的情况</a:t>
            </a:r>
          </a:p>
          <a:p>
            <a:r>
              <a:rPr kumimoji="1" lang="en-US" altLang="zh-CN" dirty="0"/>
              <a:t>b.</a:t>
            </a:r>
            <a:r>
              <a:rPr kumimoji="1" lang="zh-CN" altLang="en-US" dirty="0"/>
              <a:t>第二步：</a:t>
            </a:r>
            <a:r>
              <a:rPr kumimoji="1" lang="zh-CN" altLang="en-US" dirty="0" smtClean="0"/>
              <a:t>观察每组同学学习的情况</a:t>
            </a:r>
            <a:r>
              <a:rPr kumimoji="1" lang="zh-CN" altLang="en-US" dirty="0"/>
              <a:t>，对于现场同学出现的问题及时予以纠正，而对于年龄较小或者没有接受过艺术教育的同学，</a:t>
            </a:r>
            <a:r>
              <a:rPr kumimoji="1" lang="zh-CN" altLang="en-US" dirty="0" smtClean="0"/>
              <a:t>予以单独指导</a:t>
            </a:r>
            <a:endParaRPr kumimoji="1" lang="en-US" altLang="zh-CN" dirty="0"/>
          </a:p>
          <a:p>
            <a:r>
              <a:rPr kumimoji="1" lang="en-US" altLang="zh-CN" dirty="0" smtClean="0"/>
              <a:t>c.</a:t>
            </a:r>
            <a:r>
              <a:rPr kumimoji="1" lang="zh-CN" altLang="en-US" dirty="0" smtClean="0"/>
              <a:t>第三步：鼓励同学们上台演唱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74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1008914"/>
            <a:ext cx="9087056" cy="4978089"/>
          </a:xfrm>
        </p:spPr>
      </p:pic>
    </p:spTree>
    <p:extLst>
      <p:ext uri="{BB962C8B-B14F-4D97-AF65-F5344CB8AC3E}">
        <p14:creationId xmlns:p14="http://schemas.microsoft.com/office/powerpoint/2010/main" val="166945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教学部分</a:t>
            </a:r>
            <a:br>
              <a:rPr kumimoji="1"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四</a:t>
            </a:r>
            <a:r>
              <a:rPr kumimoji="1" lang="zh-CN" altLang="en-US" dirty="0"/>
              <a:t>、课堂小结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作品点评：</a:t>
            </a:r>
            <a:r>
              <a:rPr kumimoji="1" lang="zh-CN" altLang="en-US" dirty="0" smtClean="0"/>
              <a:t>由教师对同学的学习演唱进行纠</a:t>
            </a:r>
            <a:r>
              <a:rPr kumimoji="1" lang="zh-CN" altLang="en-US" dirty="0"/>
              <a:t>正、修改和点评</a:t>
            </a:r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教师总结：教师对本次活动进行总结，并再次感谢大家的参与</a:t>
            </a:r>
          </a:p>
          <a:p>
            <a:r>
              <a:rPr kumimoji="1" lang="en-US" altLang="zh-CN" dirty="0"/>
              <a:t>3. </a:t>
            </a:r>
            <a:r>
              <a:rPr kumimoji="1" lang="zh-CN" altLang="en-US" dirty="0"/>
              <a:t>成果展示：将作品放于作者身旁，有请传承人、教师及现场志愿者、工作人员共同合影留念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36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228835" y="695802"/>
            <a:ext cx="9690365" cy="5308595"/>
          </a:xfrm>
        </p:spPr>
      </p:pic>
    </p:spTree>
    <p:extLst>
      <p:ext uri="{BB962C8B-B14F-4D97-AF65-F5344CB8AC3E}">
        <p14:creationId xmlns:p14="http://schemas.microsoft.com/office/powerpoint/2010/main" val="55325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2409.ps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234102"/>
            <a:ext cx="7770813" cy="4257022"/>
          </a:xfrm>
        </p:spPr>
      </p:pic>
    </p:spTree>
    <p:extLst>
      <p:ext uri="{BB962C8B-B14F-4D97-AF65-F5344CB8AC3E}">
        <p14:creationId xmlns:p14="http://schemas.microsoft.com/office/powerpoint/2010/main" val="294648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                                            </a:t>
            </a:r>
            <a:r>
              <a:rPr kumimoji="1" lang="zh-CN" altLang="en-US" dirty="0" smtClean="0"/>
              <a:t>谢谢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9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一、主题阐述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effectLst/>
              </a:rPr>
              <a:t>课</a:t>
            </a:r>
            <a:r>
              <a:rPr lang="zh-CN" altLang="zh-CN" dirty="0">
                <a:effectLst/>
              </a:rPr>
              <a:t>程内容的选择基于国家级非物质文化遗产“温州鼓词”</a:t>
            </a:r>
            <a:r>
              <a:rPr lang="zh-CN" altLang="zh-CN" dirty="0" smtClean="0">
                <a:effectLst/>
              </a:rPr>
              <a:t>，</a:t>
            </a:r>
            <a:r>
              <a:rPr lang="zh-CN" altLang="en-US" dirty="0" smtClean="0">
                <a:effectLst/>
              </a:rPr>
              <a:t>“温州鼓词”</a:t>
            </a:r>
            <a:r>
              <a:rPr lang="zh-CN" altLang="zh-CN" dirty="0" smtClean="0">
                <a:effectLst/>
              </a:rPr>
              <a:t>是</a:t>
            </a:r>
            <a:r>
              <a:rPr lang="zh-CN" altLang="zh-CN" dirty="0">
                <a:effectLst/>
              </a:rPr>
              <a:t>流行于浙江温州及其毗邻地区的一个曲艺品种，</a:t>
            </a:r>
            <a:r>
              <a:rPr lang="zh-CN" altLang="zh-CN" dirty="0" smtClean="0">
                <a:effectLst/>
              </a:rPr>
              <a:t>俗称</a:t>
            </a:r>
            <a:r>
              <a:rPr lang="en-US" altLang="zh-CN" dirty="0" smtClean="0">
                <a:effectLst/>
              </a:rPr>
              <a:t>“</a:t>
            </a:r>
            <a:r>
              <a:rPr lang="zh-CN" altLang="zh-CN" dirty="0" smtClean="0">
                <a:effectLst/>
              </a:rPr>
              <a:t>唱词</a:t>
            </a:r>
            <a:r>
              <a:rPr lang="en-US" altLang="zh-CN" dirty="0" smtClean="0">
                <a:effectLst/>
              </a:rPr>
              <a:t>”</a:t>
            </a:r>
            <a:r>
              <a:rPr lang="zh-CN" altLang="zh-CN" dirty="0" smtClean="0">
                <a:effectLst/>
              </a:rPr>
              <a:t>。</a:t>
            </a:r>
            <a:r>
              <a:rPr lang="zh-CN" altLang="zh-CN" dirty="0">
                <a:effectLst/>
              </a:rPr>
              <a:t>因过去的艺人多为盲人，</a:t>
            </a:r>
            <a:r>
              <a:rPr lang="zh-CN" altLang="zh-CN" dirty="0" smtClean="0">
                <a:effectLst/>
              </a:rPr>
              <a:t>故又称为</a:t>
            </a:r>
            <a:r>
              <a:rPr lang="en-US" altLang="zh-CN" dirty="0" smtClean="0">
                <a:effectLst/>
              </a:rPr>
              <a:t>“</a:t>
            </a:r>
            <a:r>
              <a:rPr lang="zh-CN" altLang="zh-CN" dirty="0" smtClean="0">
                <a:effectLst/>
              </a:rPr>
              <a:t>瞽词</a:t>
            </a:r>
            <a:r>
              <a:rPr lang="en-US" altLang="zh-CN" dirty="0" smtClean="0">
                <a:effectLst/>
              </a:rPr>
              <a:t>”</a:t>
            </a:r>
            <a:r>
              <a:rPr lang="zh-CN" altLang="zh-CN" dirty="0" smtClean="0">
                <a:effectLst/>
              </a:rPr>
              <a:t>或</a:t>
            </a:r>
            <a:r>
              <a:rPr lang="en-US" altLang="zh-CN" dirty="0" smtClean="0">
                <a:effectLst/>
              </a:rPr>
              <a:t>“</a:t>
            </a:r>
            <a:r>
              <a:rPr lang="zh-CN" altLang="zh-CN" dirty="0" smtClean="0">
                <a:effectLst/>
              </a:rPr>
              <a:t>盲词</a:t>
            </a:r>
            <a:r>
              <a:rPr lang="en-US" altLang="zh-CN" dirty="0" smtClean="0">
                <a:effectLst/>
              </a:rPr>
              <a:t>”</a:t>
            </a:r>
            <a:r>
              <a:rPr lang="zh-CN" altLang="zh-CN" dirty="0" smtClean="0">
                <a:effectLst/>
              </a:rPr>
              <a:t>。</a:t>
            </a:r>
            <a:r>
              <a:rPr lang="zh-CN" altLang="zh-CN" dirty="0">
                <a:effectLst/>
              </a:rPr>
              <a:t>它用瑞安方言表演，具有浓厚的地方色彩和独特的艺术风格，在清代中期已见流传。</a:t>
            </a:r>
          </a:p>
          <a:p>
            <a:r>
              <a:rPr lang="zh-CN" altLang="zh-CN" dirty="0" smtClean="0">
                <a:effectLst/>
              </a:rPr>
              <a:t>本课程的教学</a:t>
            </a:r>
            <a:r>
              <a:rPr lang="zh-CN" altLang="en-US" dirty="0" smtClean="0">
                <a:effectLst/>
              </a:rPr>
              <a:t>由温州鼓词</a:t>
            </a:r>
            <a:r>
              <a:rPr lang="zh-CN" altLang="zh-CN" dirty="0" smtClean="0">
                <a:effectLst/>
              </a:rPr>
              <a:t>传承人</a:t>
            </a:r>
            <a:r>
              <a:rPr lang="zh-CN" altLang="en-US" dirty="0" smtClean="0">
                <a:effectLst/>
              </a:rPr>
              <a:t>凌康君老师</a:t>
            </a:r>
            <a:r>
              <a:rPr lang="zh-CN" altLang="zh-CN" dirty="0" smtClean="0">
                <a:effectLst/>
              </a:rPr>
              <a:t>专业指导</a:t>
            </a:r>
            <a:r>
              <a:rPr lang="zh-CN" altLang="zh-CN" dirty="0">
                <a:effectLst/>
              </a:rPr>
              <a:t>完成。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01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二、教学目标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通过讲解</a:t>
            </a:r>
            <a:r>
              <a:rPr lang="zh-CN" altLang="en-US" dirty="0" smtClean="0">
                <a:effectLst/>
              </a:rPr>
              <a:t>温州鼓词</a:t>
            </a:r>
            <a:r>
              <a:rPr lang="zh-CN" altLang="zh-CN" dirty="0" smtClean="0">
                <a:effectLst/>
              </a:rPr>
              <a:t>的历史、</a:t>
            </a:r>
            <a:r>
              <a:rPr lang="zh-CN" altLang="en-US" dirty="0" smtClean="0">
                <a:effectLst/>
              </a:rPr>
              <a:t>传承来</a:t>
            </a:r>
            <a:r>
              <a:rPr lang="zh-CN" altLang="zh-CN" dirty="0" smtClean="0">
                <a:effectLst/>
              </a:rPr>
              <a:t>帮助学生了解这项非遗</a:t>
            </a:r>
            <a:r>
              <a:rPr lang="zh-CN" altLang="zh-CN" dirty="0">
                <a:effectLst/>
              </a:rPr>
              <a:t>的相关情况。</a:t>
            </a:r>
            <a:r>
              <a:rPr lang="zh-CN" altLang="zh-CN" dirty="0" smtClean="0">
                <a:effectLst/>
              </a:rPr>
              <a:t>同时开展</a:t>
            </a:r>
            <a:r>
              <a:rPr lang="zh-CN" altLang="en-US" dirty="0" smtClean="0">
                <a:effectLst/>
              </a:rPr>
              <a:t>温州鼓词</a:t>
            </a:r>
            <a:r>
              <a:rPr lang="zh-CN" altLang="zh-CN" dirty="0" smtClean="0">
                <a:effectLst/>
              </a:rPr>
              <a:t>教学</a:t>
            </a:r>
            <a:r>
              <a:rPr lang="zh-CN" altLang="zh-CN" dirty="0">
                <a:effectLst/>
              </a:rPr>
              <a:t>，让</a:t>
            </a:r>
            <a:r>
              <a:rPr lang="zh-CN" altLang="zh-CN" dirty="0" smtClean="0">
                <a:effectLst/>
              </a:rPr>
              <a:t>学生在</a:t>
            </a:r>
            <a:r>
              <a:rPr lang="zh-CN" altLang="en-US" dirty="0" smtClean="0">
                <a:effectLst/>
              </a:rPr>
              <a:t>学习</a:t>
            </a:r>
            <a:r>
              <a:rPr lang="zh-CN" altLang="zh-CN" dirty="0" smtClean="0">
                <a:effectLst/>
              </a:rPr>
              <a:t>过程中进一步了解</a:t>
            </a:r>
            <a:r>
              <a:rPr lang="zh-CN" altLang="en-US" dirty="0" smtClean="0">
                <a:effectLst/>
              </a:rPr>
              <a:t>温州鼓词</a:t>
            </a:r>
            <a:r>
              <a:rPr lang="zh-CN" altLang="zh-CN" dirty="0" smtClean="0">
                <a:effectLst/>
              </a:rPr>
              <a:t>，</a:t>
            </a:r>
            <a:r>
              <a:rPr lang="zh-CN" altLang="zh-CN" dirty="0">
                <a:effectLst/>
              </a:rPr>
              <a:t>并提高对这项非遗艺术的认知。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660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effectLst/>
              </a:rPr>
              <a:t>三、教学对</a:t>
            </a:r>
            <a:r>
              <a:rPr lang="zh-CN" altLang="zh-CN" b="1" dirty="0" smtClean="0">
                <a:effectLst/>
              </a:rPr>
              <a:t>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建议</a:t>
            </a:r>
            <a:r>
              <a:rPr lang="zh-CN" altLang="zh-CN" dirty="0">
                <a:effectLst/>
              </a:rPr>
              <a:t>人数</a:t>
            </a:r>
            <a:r>
              <a:rPr lang="en-US" altLang="zh-CN" dirty="0">
                <a:effectLst/>
              </a:rPr>
              <a:t>:30</a:t>
            </a:r>
            <a:r>
              <a:rPr lang="zh-CN" altLang="zh-CN" dirty="0">
                <a:effectLst/>
              </a:rPr>
              <a:t>人以下</a:t>
            </a:r>
          </a:p>
          <a:p>
            <a:r>
              <a:rPr lang="zh-CN" altLang="zh-CN" dirty="0">
                <a:effectLst/>
              </a:rPr>
              <a:t>建议年龄</a:t>
            </a:r>
            <a:r>
              <a:rPr lang="zh-CN" altLang="zh-CN" dirty="0" smtClean="0">
                <a:effectLst/>
              </a:rPr>
              <a:t>：1</a:t>
            </a:r>
            <a:r>
              <a:rPr lang="en-US" altLang="zh-CN" dirty="0" smtClean="0">
                <a:effectLst/>
              </a:rPr>
              <a:t>2</a:t>
            </a:r>
            <a:r>
              <a:rPr lang="zh-CN" altLang="zh-CN" dirty="0" smtClean="0">
                <a:effectLst/>
              </a:rPr>
              <a:t>周岁—1</a:t>
            </a:r>
            <a:r>
              <a:rPr lang="en-US" altLang="zh-CN" dirty="0" smtClean="0">
                <a:effectLst/>
              </a:rPr>
              <a:t>8</a:t>
            </a:r>
            <a:r>
              <a:rPr lang="zh-CN" altLang="zh-CN" dirty="0" smtClean="0">
                <a:effectLst/>
              </a:rPr>
              <a:t>周岁</a:t>
            </a:r>
            <a:endParaRPr lang="zh-CN" altLang="zh-CN" dirty="0">
              <a:effectLst/>
            </a:endParaRPr>
          </a:p>
          <a:p>
            <a:r>
              <a:rPr lang="zh-CN" altLang="zh-CN" dirty="0">
                <a:effectLst/>
              </a:rPr>
              <a:t>建议课时</a:t>
            </a:r>
            <a:r>
              <a:rPr lang="zh-CN" altLang="zh-CN" dirty="0" smtClean="0">
                <a:effectLst/>
              </a:rPr>
              <a:t>：</a:t>
            </a:r>
            <a:r>
              <a:rPr lang="zh-CN" altLang="zh-CN" dirty="0">
                <a:effectLst/>
              </a:rPr>
              <a:t>2</a:t>
            </a:r>
            <a:r>
              <a:rPr lang="zh-CN" altLang="zh-CN" dirty="0" smtClean="0">
                <a:effectLst/>
              </a:rPr>
              <a:t>课时</a:t>
            </a:r>
            <a:r>
              <a:rPr lang="zh-CN" altLang="zh-CN" dirty="0">
                <a:effectLst/>
              </a:rPr>
              <a:t>（每课时</a:t>
            </a:r>
            <a:r>
              <a:rPr lang="en-US" altLang="zh-CN" dirty="0">
                <a:effectLst/>
              </a:rPr>
              <a:t>45</a:t>
            </a:r>
            <a:r>
              <a:rPr lang="zh-CN" altLang="zh-CN" dirty="0">
                <a:effectLst/>
              </a:rPr>
              <a:t>分钟）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997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IMG_99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1130679"/>
            <a:ext cx="8942657" cy="4898984"/>
          </a:xfrm>
        </p:spPr>
      </p:pic>
    </p:spTree>
    <p:extLst>
      <p:ext uri="{BB962C8B-B14F-4D97-AF65-F5344CB8AC3E}">
        <p14:creationId xmlns:p14="http://schemas.microsoft.com/office/powerpoint/2010/main" val="59236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IMG_996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" r="-371"/>
          <a:stretch/>
        </p:blipFill>
        <p:spPr>
          <a:xfrm>
            <a:off x="685800" y="852290"/>
            <a:ext cx="7969462" cy="5273874"/>
          </a:xfrm>
        </p:spPr>
      </p:pic>
    </p:spTree>
    <p:extLst>
      <p:ext uri="{BB962C8B-B14F-4D97-AF65-F5344CB8AC3E}">
        <p14:creationId xmlns:p14="http://schemas.microsoft.com/office/powerpoint/2010/main" val="24779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effectLst/>
              </a:rPr>
              <a:t>四、教学重点</a:t>
            </a:r>
            <a:endParaRPr lang="zh-CN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重点：</a:t>
            </a:r>
            <a:r>
              <a:rPr kumimoji="1" lang="zh-CN" altLang="en-US" dirty="0" smtClean="0"/>
              <a:t>通过传承人凌康君老师的讲述</a:t>
            </a:r>
            <a:r>
              <a:rPr kumimoji="1" lang="zh-CN" altLang="en-US" dirty="0"/>
              <a:t>，现场参与活动</a:t>
            </a:r>
            <a:r>
              <a:rPr kumimoji="1" lang="zh-CN" altLang="en-US" dirty="0" smtClean="0"/>
              <a:t>的同学们能够对温州鼓词的历史</a:t>
            </a:r>
            <a:r>
              <a:rPr kumimoji="1" lang="zh-CN" altLang="en-US" dirty="0"/>
              <a:t>文化</a:t>
            </a:r>
            <a:r>
              <a:rPr kumimoji="1" lang="zh-CN" altLang="en-US" dirty="0" smtClean="0"/>
              <a:t>、特点及传承有</a:t>
            </a:r>
            <a:r>
              <a:rPr kumimoji="1" lang="zh-CN" altLang="en-US" dirty="0"/>
              <a:t>深入的认识和了解。</a:t>
            </a:r>
            <a:r>
              <a:rPr kumimoji="1" lang="zh-CN" altLang="en-US" dirty="0" smtClean="0"/>
              <a:t>并且能够深切体会到这项非物质文化遗产项目在曲艺领域所占据</a:t>
            </a:r>
            <a:r>
              <a:rPr kumimoji="1" lang="zh-CN" altLang="en-US" dirty="0"/>
              <a:t>的重要</a:t>
            </a:r>
            <a:r>
              <a:rPr kumimoji="1" lang="zh-CN" altLang="en-US" dirty="0" smtClean="0"/>
              <a:t>地位。</a:t>
            </a:r>
            <a:endParaRPr kumimoji="1" lang="zh-CN" altLang="en-US" dirty="0"/>
          </a:p>
          <a:p>
            <a:r>
              <a:rPr kumimoji="1" lang="zh-CN" altLang="en-US" dirty="0"/>
              <a:t> </a:t>
            </a:r>
          </a:p>
          <a:p>
            <a:r>
              <a:rPr kumimoji="1" lang="zh-CN" altLang="en-US" dirty="0"/>
              <a:t>难点：难点主要</a:t>
            </a:r>
            <a:r>
              <a:rPr kumimoji="1" lang="zh-CN" altLang="en-US" dirty="0" smtClean="0"/>
              <a:t>集中在公开课程后半部分的用鼓词方式猜谜语活动中</a:t>
            </a:r>
            <a:r>
              <a:rPr kumimoji="1" lang="zh-CN" altLang="en-US" dirty="0"/>
              <a:t>，由于在场参与活动</a:t>
            </a:r>
            <a:r>
              <a:rPr kumimoji="1" lang="zh-CN" altLang="en-US" dirty="0" smtClean="0"/>
              <a:t>的大多数同学不会讲方言，</a:t>
            </a:r>
            <a:r>
              <a:rPr kumimoji="1" lang="zh-CN" altLang="en-US" dirty="0"/>
              <a:t>所以在此活动中</a:t>
            </a:r>
            <a:r>
              <a:rPr kumimoji="1" lang="zh-CN" altLang="en-US" dirty="0" smtClean="0"/>
              <a:t>，用方言作为语言载体来猜谜语就加大了难度。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39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五、教学准备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教具：媒体课</a:t>
            </a:r>
            <a:r>
              <a:rPr lang="zh-CN" altLang="zh-CN" dirty="0">
                <a:effectLst/>
              </a:rPr>
              <a:t>件（图片</a:t>
            </a:r>
            <a:r>
              <a:rPr lang="zh-CN" altLang="zh-CN" dirty="0" smtClean="0">
                <a:effectLst/>
              </a:rPr>
              <a:t>）</a:t>
            </a:r>
            <a:r>
              <a:rPr lang="zh-CN" altLang="en-US" dirty="0" smtClean="0">
                <a:effectLst/>
              </a:rPr>
              <a:t>、快板、牛脉琴、鼓、纸扇</a:t>
            </a:r>
            <a:endParaRPr lang="en-US" altLang="zh-CN" dirty="0">
              <a:effectLst/>
            </a:endParaRPr>
          </a:p>
          <a:p>
            <a:r>
              <a:rPr lang="zh-CN" altLang="zh-CN" dirty="0" smtClean="0">
                <a:effectLst/>
              </a:rPr>
              <a:t>学</a:t>
            </a:r>
            <a:r>
              <a:rPr lang="zh-CN" altLang="zh-CN" dirty="0">
                <a:effectLst/>
              </a:rPr>
              <a:t>具</a:t>
            </a:r>
            <a:r>
              <a:rPr lang="zh-CN" altLang="zh-CN" dirty="0" smtClean="0">
                <a:effectLst/>
              </a:rPr>
              <a:t>：</a:t>
            </a:r>
            <a:r>
              <a:rPr lang="zh-CN" altLang="en-US" dirty="0" smtClean="0">
                <a:effectLst/>
              </a:rPr>
              <a:t>醒木、快板、纸扇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0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故事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故事.thmx</Template>
  <TotalTime>4418</TotalTime>
  <Words>307</Words>
  <Application>Microsoft Macintosh PowerPoint</Application>
  <PresentationFormat>全屏显示(4:3)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故事</vt:lpstr>
      <vt:lpstr>“乡村艺术公开课”教学计划 温州鼓词的教学设计 </vt:lpstr>
      <vt:lpstr>PowerPoint 演示文稿</vt:lpstr>
      <vt:lpstr>一、主题阐述 </vt:lpstr>
      <vt:lpstr>二、教学目标 </vt:lpstr>
      <vt:lpstr>三、教学对象</vt:lpstr>
      <vt:lpstr>PowerPoint 演示文稿</vt:lpstr>
      <vt:lpstr>PowerPoint 演示文稿</vt:lpstr>
      <vt:lpstr>四、教学重点</vt:lpstr>
      <vt:lpstr>五、教学准备 </vt:lpstr>
      <vt:lpstr>PowerPoint 演示文稿</vt:lpstr>
      <vt:lpstr>PowerPoint 演示文稿</vt:lpstr>
      <vt:lpstr>六、教学步骤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教学部分 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“乡村艺术公开课”教学计划 温州鼓词的教学设计 </dc:title>
  <dc:creator>rakc F</dc:creator>
  <cp:lastModifiedBy>rakc F</cp:lastModifiedBy>
  <cp:revision>9</cp:revision>
  <dcterms:created xsi:type="dcterms:W3CDTF">2015-10-02T15:09:10Z</dcterms:created>
  <dcterms:modified xsi:type="dcterms:W3CDTF">2015-10-07T16:36:06Z</dcterms:modified>
</cp:coreProperties>
</file>