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4" r:id="rId10"/>
    <p:sldId id="263" r:id="rId11"/>
    <p:sldId id="265" r:id="rId12"/>
    <p:sldId id="266" r:id="rId13"/>
    <p:sldId id="267" r:id="rId14"/>
    <p:sldId id="268" r:id="rId15"/>
    <p:sldId id="271" r:id="rId16"/>
    <p:sldId id="269" r:id="rId17"/>
    <p:sldId id="270" r:id="rId18"/>
    <p:sldId id="273" r:id="rId19"/>
    <p:sldId id="272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9CB3-7662-5A49-8632-2951A467AE99}" type="datetimeFigureOut">
              <a:rPr lang="en-US" smtClean="0"/>
              <a:t>15-9-23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5243-BA3B-3E46-AD3F-3695DC8245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9CB3-7662-5A49-8632-2951A467AE99}" type="datetimeFigureOut">
              <a:rPr lang="en-US" smtClean="0"/>
              <a:t>15-9-23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5243-BA3B-3E46-AD3F-3695DC8245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9CB3-7662-5A49-8632-2951A467AE99}" type="datetimeFigureOut">
              <a:rPr lang="en-US" smtClean="0"/>
              <a:t>15-9-23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5243-BA3B-3E46-AD3F-3695DC8245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9CB3-7662-5A49-8632-2951A467AE99}" type="datetimeFigureOut">
              <a:rPr lang="en-US" smtClean="0"/>
              <a:t>15-9-23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5243-BA3B-3E46-AD3F-3695DC8245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9CB3-7662-5A49-8632-2951A467AE99}" type="datetimeFigureOut">
              <a:rPr lang="en-US" smtClean="0"/>
              <a:t>15-9-23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5243-BA3B-3E46-AD3F-3695DC8245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9CB3-7662-5A49-8632-2951A467AE99}" type="datetimeFigureOut">
              <a:rPr lang="en-US" smtClean="0"/>
              <a:t>15-9-23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5243-BA3B-3E46-AD3F-3695DC82452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9CB3-7662-5A49-8632-2951A467AE99}" type="datetimeFigureOut">
              <a:rPr lang="en-US" smtClean="0"/>
              <a:t>15-9-23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5243-BA3B-3E46-AD3F-3695DC8245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9CB3-7662-5A49-8632-2951A467AE99}" type="datetimeFigureOut">
              <a:rPr lang="en-US" smtClean="0"/>
              <a:t>15-9-23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5243-BA3B-3E46-AD3F-3695DC8245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9CB3-7662-5A49-8632-2951A467AE99}" type="datetimeFigureOut">
              <a:rPr lang="en-US" smtClean="0"/>
              <a:t>15-9-23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5243-BA3B-3E46-AD3F-3695DC8245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9CB3-7662-5A49-8632-2951A467AE99}" type="datetimeFigureOut">
              <a:rPr lang="en-US" smtClean="0"/>
              <a:t>15-9-23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5243-BA3B-3E46-AD3F-3695DC8245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9CB3-7662-5A49-8632-2951A467AE99}" type="datetimeFigureOut">
              <a:rPr lang="en-US" smtClean="0"/>
              <a:t>15-9-23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5243-BA3B-3E46-AD3F-3695DC8245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9CB3-7662-5A49-8632-2951A467AE99}" type="datetimeFigureOut">
              <a:rPr lang="en-US" smtClean="0"/>
              <a:t>15-9-23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5243-BA3B-3E46-AD3F-3695DC8245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1189CB3-7662-5A49-8632-2951A467AE99}" type="datetimeFigureOut">
              <a:rPr lang="en-US" smtClean="0"/>
              <a:t>15-9-23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A66F5243-BA3B-3E46-AD3F-3695DC82452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>
                <a:latin typeface="Adobe 宋体 Std L"/>
                <a:ea typeface="Adobe 宋体 Std L"/>
                <a:cs typeface="Adobe 宋体 Std L"/>
              </a:rPr>
              <a:t>“乡村艺术公开课”教学计划参考案例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 </a:t>
            </a:r>
            <a:endParaRPr lang="en-US" dirty="0">
              <a:latin typeface="Adobe 宋体 Std L"/>
              <a:ea typeface="Adobe 宋体 Std L"/>
              <a:cs typeface="Adobe 宋体 Std 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>
                <a:latin typeface="Adobe 宋体 Std L"/>
                <a:ea typeface="Adobe 宋体 Std L"/>
                <a:cs typeface="Adobe 宋体 Std L"/>
              </a:rPr>
              <a:t>海洋动物故事绘画</a:t>
            </a:r>
            <a:endParaRPr lang="en-US" dirty="0">
              <a:latin typeface="Adobe 宋体 Std L"/>
              <a:ea typeface="Adobe 宋体 Std L"/>
              <a:cs typeface="Adobe 宋体 Std L"/>
            </a:endParaRPr>
          </a:p>
        </p:txBody>
      </p:sp>
    </p:spTree>
    <p:extLst>
      <p:ext uri="{BB962C8B-B14F-4D97-AF65-F5344CB8AC3E}">
        <p14:creationId xmlns:p14="http://schemas.microsoft.com/office/powerpoint/2010/main" val="803048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1336956"/>
          </a:xfrm>
        </p:spPr>
        <p:txBody>
          <a:bodyPr/>
          <a:lstStyle/>
          <a:p>
            <a:r>
              <a:rPr lang="en-US" dirty="0">
                <a:latin typeface="Adobe 宋体 Std L"/>
                <a:ea typeface="Adobe 宋体 Std L"/>
                <a:cs typeface="Adobe 宋体 Std L"/>
              </a:rPr>
              <a:t>2、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洞头</a:t>
            </a:r>
            <a:r>
              <a:rPr lang="en-US" dirty="0">
                <a:latin typeface="Adobe 宋体 Std L"/>
                <a:ea typeface="Adobe 宋体 Std L"/>
                <a:cs typeface="Adobe 宋体 Std L"/>
              </a:rPr>
              <a:t>海洋动物故事的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特点</a:t>
            </a:r>
            <a:endParaRPr lang="en-US" dirty="0"/>
          </a:p>
        </p:txBody>
      </p:sp>
      <p:pic>
        <p:nvPicPr>
          <p:cNvPr id="4" name="Content Placeholder 3" descr="DSC_847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0" b="89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267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dobe 宋体 Std L"/>
              <a:ea typeface="Adobe 宋体 Std L"/>
              <a:cs typeface="Adobe 宋体 Std 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72223"/>
            <a:ext cx="8042276" cy="4343400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海洋动物故事虽然是渔民编的故事，但是这些经典能流传至今，</a:t>
            </a:r>
            <a:r>
              <a:rPr lang="zh-CN" altLang="en-US" dirty="0" smtClean="0">
                <a:latin typeface="Adobe 宋体 Std L"/>
                <a:ea typeface="Adobe 宋体 Std L"/>
                <a:cs typeface="Adobe 宋体 Std L"/>
              </a:rPr>
              <a:t>是因为故事里很多细节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都是有事实依据的，也可见洞头渔民的智慧</a:t>
            </a:r>
            <a:r>
              <a:rPr lang="zh-CN" altLang="en-US" dirty="0" smtClean="0">
                <a:latin typeface="Adobe 宋体 Std L"/>
                <a:ea typeface="Adobe 宋体 Std L"/>
                <a:cs typeface="Adobe 宋体 Std L"/>
              </a:rPr>
              <a:t>。</a:t>
            </a:r>
            <a:endParaRPr lang="en-US" altLang="zh-CN" dirty="0" smtClean="0">
              <a:latin typeface="Adobe 宋体 Std L"/>
              <a:ea typeface="Adobe 宋体 Std L"/>
              <a:cs typeface="Adobe 宋体 Std L"/>
            </a:endParaRPr>
          </a:p>
          <a:p>
            <a:r>
              <a:rPr lang="zh-CN" altLang="en-US" dirty="0" smtClean="0">
                <a:latin typeface="Adobe 宋体 Std L"/>
                <a:ea typeface="Adobe 宋体 Std L"/>
                <a:cs typeface="Adobe 宋体 Std L"/>
              </a:rPr>
              <a:t>海洋动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物故</a:t>
            </a:r>
            <a:r>
              <a:rPr lang="zh-CN" altLang="en-US" dirty="0" smtClean="0">
                <a:latin typeface="Adobe 宋体 Std L"/>
                <a:ea typeface="Adobe 宋体 Std L"/>
                <a:cs typeface="Adobe 宋体 Std L"/>
              </a:rPr>
              <a:t>主要有以下几种类型</a:t>
            </a:r>
            <a:endParaRPr lang="en-US" altLang="zh-CN" dirty="0" smtClean="0">
              <a:latin typeface="Adobe 宋体 Std L"/>
              <a:ea typeface="Adobe 宋体 Std L"/>
              <a:cs typeface="Adobe 宋体 Std L"/>
            </a:endParaRPr>
          </a:p>
          <a:p>
            <a:r>
              <a:rPr lang="zh-CN" altLang="en-US" dirty="0" smtClean="0">
                <a:latin typeface="Adobe 宋体 Std L"/>
                <a:ea typeface="Adobe 宋体 Std L"/>
                <a:cs typeface="Adobe 宋体 Std L"/>
              </a:rPr>
              <a:t>溯源型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：对鱼类整体习性的源头进行追溯。如鱼为什么没有脚？为什么会在水里生活</a:t>
            </a:r>
            <a:r>
              <a:rPr lang="zh-CN" altLang="en-US" dirty="0" smtClean="0">
                <a:latin typeface="Adobe 宋体 Std L"/>
                <a:ea typeface="Adobe 宋体 Std L"/>
                <a:cs typeface="Adobe 宋体 Std L"/>
              </a:rPr>
              <a:t>？</a:t>
            </a:r>
            <a:endParaRPr lang="en-US" altLang="zh-CN" dirty="0" smtClean="0">
              <a:latin typeface="Adobe 宋体 Std L"/>
              <a:ea typeface="Adobe 宋体 Std L"/>
              <a:cs typeface="Adobe 宋体 Std L"/>
            </a:endParaRPr>
          </a:p>
          <a:p>
            <a:r>
              <a:rPr lang="zh-CN" altLang="en-US" dirty="0" smtClean="0">
                <a:latin typeface="Adobe 宋体 Std L"/>
                <a:ea typeface="Adobe 宋体 Std L"/>
                <a:cs typeface="Adobe 宋体 Std L"/>
              </a:rPr>
              <a:t> 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解释型：对某一种海洋动物生活习性、生理特点形成原因的讲述。如鳓鱼的骨头为什么多？黄鱼为什么穿金袍</a:t>
            </a:r>
            <a:r>
              <a:rPr lang="zh-CN" altLang="en-US" dirty="0" smtClean="0">
                <a:latin typeface="Adobe 宋体 Std L"/>
                <a:ea typeface="Adobe 宋体 Std L"/>
                <a:cs typeface="Adobe 宋体 Std L"/>
              </a:rPr>
              <a:t>？</a:t>
            </a:r>
            <a:endParaRPr lang="en-US" altLang="zh-CN" dirty="0" smtClean="0">
              <a:latin typeface="Adobe 宋体 Std L"/>
              <a:ea typeface="Adobe 宋体 Std L"/>
              <a:cs typeface="Adobe 宋体 Std L"/>
            </a:endParaRPr>
          </a:p>
          <a:p>
            <a:r>
              <a:rPr lang="zh-CN" altLang="en-US" dirty="0" smtClean="0">
                <a:latin typeface="Adobe 宋体 Std L"/>
                <a:ea typeface="Adobe 宋体 Std L"/>
                <a:cs typeface="Adobe 宋体 Std L"/>
              </a:rPr>
              <a:t>说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理型：通过海洋动物之间的纠葛或海洋动物与其它动物的关系，阐明某个道理，嘲讽某种社会现象。如</a:t>
            </a:r>
            <a:r>
              <a:rPr lang="en-US" altLang="zh-CN" dirty="0">
                <a:latin typeface="Adobe 宋体 Std L"/>
                <a:ea typeface="Adobe 宋体 Std L"/>
                <a:cs typeface="Adobe 宋体 Std L"/>
              </a:rPr>
              <a:t>《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虾兵蟹将</a:t>
            </a:r>
            <a:r>
              <a:rPr lang="en-US" altLang="zh-CN" dirty="0">
                <a:latin typeface="Adobe 宋体 Std L"/>
                <a:ea typeface="Adobe 宋体 Std L"/>
                <a:cs typeface="Adobe 宋体 Std L"/>
              </a:rPr>
              <a:t>》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、</a:t>
            </a:r>
            <a:r>
              <a:rPr lang="en-US" altLang="zh-CN" dirty="0">
                <a:latin typeface="Adobe 宋体 Std L"/>
                <a:ea typeface="Adobe 宋体 Std L"/>
                <a:cs typeface="Adobe 宋体 Std L"/>
              </a:rPr>
              <a:t>《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想吃海鸥的鲨鱼</a:t>
            </a:r>
            <a:r>
              <a:rPr lang="en-US" altLang="zh-CN" dirty="0">
                <a:latin typeface="Adobe 宋体 Std L"/>
                <a:ea typeface="Adobe 宋体 Std L"/>
                <a:cs typeface="Adobe 宋体 Std L"/>
              </a:rPr>
              <a:t>》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，赞颂弱小者凭聪明机智惩罚强暴者；</a:t>
            </a:r>
            <a:r>
              <a:rPr lang="en-US" altLang="zh-CN" dirty="0">
                <a:latin typeface="Adobe 宋体 Std L"/>
                <a:ea typeface="Adobe 宋体 Std L"/>
                <a:cs typeface="Adobe 宋体 Std L"/>
              </a:rPr>
              <a:t>《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黄鱼和竹护</a:t>
            </a:r>
            <a:r>
              <a:rPr lang="en-US" altLang="zh-CN" dirty="0">
                <a:latin typeface="Adobe 宋体 Std L"/>
                <a:ea typeface="Adobe 宋体 Std L"/>
                <a:cs typeface="Adobe 宋体 Std L"/>
              </a:rPr>
              <a:t>》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，讽刺遇事没主见不动脑筋等等</a:t>
            </a:r>
            <a:r>
              <a:rPr lang="zh-CN" altLang="en-US" dirty="0" smtClean="0">
                <a:latin typeface="Adobe 宋体 Std L"/>
                <a:ea typeface="Adobe 宋体 Std L"/>
                <a:cs typeface="Adobe 宋体 Std L"/>
              </a:rPr>
              <a:t>。</a:t>
            </a:r>
            <a:endParaRPr lang="en-US" altLang="zh-CN" dirty="0" smtClean="0">
              <a:latin typeface="Adobe 宋体 Std L"/>
              <a:ea typeface="Adobe 宋体 Std L"/>
              <a:cs typeface="Adobe 宋体 Std L"/>
            </a:endParaRPr>
          </a:p>
          <a:p>
            <a:r>
              <a:rPr lang="zh-CN" altLang="en-US" dirty="0" smtClean="0">
                <a:latin typeface="Adobe 宋体 Std L"/>
                <a:ea typeface="Adobe 宋体 Std L"/>
                <a:cs typeface="Adobe 宋体 Std L"/>
              </a:rPr>
              <a:t>解释兼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寓意型：既解释海洋动物生活习性或生理特征形成的原因，又内含教训。如</a:t>
            </a:r>
            <a:r>
              <a:rPr lang="en-US" altLang="zh-CN" dirty="0">
                <a:latin typeface="Adobe 宋体 Std L"/>
                <a:ea typeface="Adobe 宋体 Std L"/>
                <a:cs typeface="Adobe 宋体 Std L"/>
              </a:rPr>
              <a:t>《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墨鱼治鲸</a:t>
            </a:r>
            <a:r>
              <a:rPr lang="en-US" altLang="zh-CN" dirty="0">
                <a:latin typeface="Adobe 宋体 Std L"/>
                <a:ea typeface="Adobe 宋体 Std L"/>
                <a:cs typeface="Adobe 宋体 Std L"/>
              </a:rPr>
              <a:t>》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，讲鲸鱼在海中横行霸道，墨鱼用墨汁迷惑它，还跳上它的头颈狠劲咬，咬出了一个洞，逼它认输。这以后，鲸鱼头上的洞便经常喷水。故事幻想性地解释鲸鱼喷水的习性，又道出了不畏强势必定胜利的道理。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37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40927"/>
            <a:ext cx="8042276" cy="1336956"/>
          </a:xfrm>
        </p:spPr>
        <p:txBody>
          <a:bodyPr/>
          <a:lstStyle/>
          <a:p>
            <a:r>
              <a:rPr lang="en-US" dirty="0" smtClean="0"/>
              <a:t>3、听老师讲故事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4532"/>
            <a:ext cx="8042276" cy="4343400"/>
          </a:xfrm>
        </p:spPr>
        <p:txBody>
          <a:bodyPr>
            <a:normAutofit fontScale="55000" lnSpcReduction="20000"/>
          </a:bodyPr>
          <a:lstStyle/>
          <a:p>
            <a:r>
              <a:rPr lang="zh-CN" altLang="en-US" dirty="0" smtClean="0">
                <a:latin typeface="Adobe 宋体 Std L"/>
                <a:ea typeface="Adobe 宋体 Std L"/>
                <a:cs typeface="Adobe 宋体 Std L"/>
              </a:rPr>
              <a:t>故事例子</a:t>
            </a:r>
            <a:r>
              <a:rPr lang="en-US" altLang="zh-CN" dirty="0" smtClean="0">
                <a:latin typeface="Adobe 宋体 Std L"/>
                <a:ea typeface="Adobe 宋体 Std L"/>
                <a:cs typeface="Adobe 宋体 Std L"/>
              </a:rPr>
              <a:t>1</a:t>
            </a:r>
          </a:p>
          <a:p>
            <a:r>
              <a:rPr lang="en-US" altLang="zh-CN" dirty="0" smtClean="0">
                <a:latin typeface="Adobe 宋体 Std L"/>
                <a:ea typeface="Adobe 宋体 Std L"/>
                <a:cs typeface="Adobe 宋体 Std L"/>
              </a:rPr>
              <a:t>《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章鱼学功</a:t>
            </a:r>
            <a:r>
              <a:rPr lang="en-US" altLang="zh-CN" dirty="0" smtClean="0">
                <a:latin typeface="Adobe 宋体 Std L"/>
                <a:ea typeface="Adobe 宋体 Std L"/>
                <a:cs typeface="Adobe 宋体 Std L"/>
              </a:rPr>
              <a:t>》—</a:t>
            </a:r>
            <a:r>
              <a:rPr lang="en-US" altLang="zh-CN" dirty="0">
                <a:latin typeface="Adobe 宋体 Std L"/>
                <a:ea typeface="Adobe 宋体 Std L"/>
                <a:cs typeface="Adobe 宋体 Std L"/>
              </a:rPr>
              <a:t>—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许根才</a:t>
            </a:r>
          </a:p>
          <a:p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　</a:t>
            </a:r>
            <a:r>
              <a:rPr lang="en-US" dirty="0">
                <a:latin typeface="Adobe 宋体 Std L"/>
                <a:ea typeface="Adobe 宋体 Std L"/>
                <a:cs typeface="Adobe 宋体 Std L"/>
              </a:rPr>
              <a:t>    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很早以前，章鱼跟墨鱼一样，背上也有一块硬板，这块硬板就是它的骨头。那时候，章鱼的身子硬，力气足，游得快，就全靠这根骨头支撑着。因此，章鱼十分珍惜它。</a:t>
            </a:r>
          </a:p>
          <a:p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　　那一年，鳓鱼因无骨无鳞，受别的鱼欺负，向龙王诉苦，龙王令百鱼上龙宫送骨给鳓鱼。章鱼听到这个消息，也急匆匆游到龙宫送骨。刚到龙宫门口，它把自己仅有的那根骨头抽出来献上。这一抽呀痛彻肝肠，章鱼顿时全身软绵绵的，“扑通”一声，摔倒在龙宫的台阶上。守门的虾兵一看这情景，慌了，连忙把它抬进龙宫。龙王得知章鱼为了帮助鳓鱼成了这个样子，就把它留在宫中养伤，待日后再慢慢设办法。</a:t>
            </a:r>
          </a:p>
          <a:p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　　一天，海和尚到了龙宫。它看见章鱼软绵绵地躺着，十分同情，就问：“章鱼哥，在龙宫歇着养伤挺不错嘛，干么这样发愁呀？”</a:t>
            </a:r>
          </a:p>
          <a:p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　　章鱼叹了一口气，说：“唉</a:t>
            </a:r>
            <a:r>
              <a:rPr lang="en-US" dirty="0">
                <a:latin typeface="Adobe 宋体 Std L"/>
                <a:ea typeface="Adobe 宋体 Std L"/>
                <a:cs typeface="Adobe 宋体 Std L"/>
              </a:rPr>
              <a:t>!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你有所不知，整天躺在这里，不能动弹，不能游水，日子长了，怎么办呢？总不能叫别人侍候我一辈子呀</a:t>
            </a:r>
            <a:r>
              <a:rPr lang="en-US" dirty="0">
                <a:latin typeface="Adobe 宋体 Std L"/>
                <a:ea typeface="Adobe 宋体 Std L"/>
                <a:cs typeface="Adobe 宋体 Std L"/>
              </a:rPr>
              <a:t>!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”</a:t>
            </a:r>
          </a:p>
          <a:p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　　“讲得倒也是哩</a:t>
            </a:r>
            <a:r>
              <a:rPr lang="en-US" dirty="0">
                <a:latin typeface="Adobe 宋体 Std L"/>
                <a:ea typeface="Adobe 宋体 Std L"/>
                <a:cs typeface="Adobe 宋体 Std L"/>
              </a:rPr>
              <a:t>!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”海和尚想了想说，“这样吧，你如肯吃苦，就到我们的寺院去，我师父的功夫底子很深，也许能教你一些办法，使你身体康复，能自个过日子。</a:t>
            </a:r>
            <a:r>
              <a:rPr lang="zh-CN" altLang="en-US" dirty="0" smtClean="0">
                <a:latin typeface="Adobe 宋体 Std L"/>
                <a:ea typeface="Adobe 宋体 Std L"/>
                <a:cs typeface="Adobe 宋体 Std L"/>
              </a:rPr>
              <a:t>”</a:t>
            </a:r>
            <a:endParaRPr lang="zh-CN" altLang="en-US" dirty="0">
              <a:latin typeface="Adobe 宋体 Std L"/>
              <a:ea typeface="Adobe 宋体 Std L"/>
              <a:cs typeface="Adobe 宋体 Std L"/>
            </a:endParaRPr>
          </a:p>
        </p:txBody>
      </p:sp>
    </p:spTree>
    <p:extLst>
      <p:ext uri="{BB962C8B-B14F-4D97-AF65-F5344CB8AC3E}">
        <p14:creationId xmlns:p14="http://schemas.microsoft.com/office/powerpoint/2010/main" val="905546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CN" dirty="0" smtClean="0">
                <a:latin typeface="Adobe 宋体 Std L"/>
                <a:ea typeface="Adobe 宋体 Std L"/>
                <a:cs typeface="Adobe 宋体 Std L"/>
              </a:rPr>
              <a:t>          </a:t>
            </a:r>
            <a:r>
              <a:rPr lang="zh-CN" altLang="en-US" dirty="0" smtClean="0">
                <a:latin typeface="Adobe 宋体 Std L"/>
                <a:ea typeface="Adobe 宋体 Std L"/>
                <a:cs typeface="Adobe 宋体 Std L"/>
              </a:rPr>
              <a:t>章鱼一听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，很高兴。龙王也觉得只有这个办法了，就叫几个虾兵把章鱼抬到寺院。</a:t>
            </a:r>
          </a:p>
          <a:p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　　这寺院原是专为海和尚们练功而设的，从不收教别的鱼，这一次算破了例，招收了章鱼。老海和尚把章鱼全身仔细检查了一通，安慰说：“别发愁了，你为了帮助鳓鱼能舍得自己唯一的骨头，我也一定尽心教你学一点本领，让你能跟大家一样过日子。不过，练功是苦事，要耐苦、勤奋才能成功，不知你肯吃苦么？”</a:t>
            </a:r>
          </a:p>
          <a:p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　　章鱼说：“只要师父能让我跟大家一样生活，什么苦我都能吃，练多长时间我都能坚持。”</a:t>
            </a:r>
          </a:p>
          <a:p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　　老海和尚点点头说：“好</a:t>
            </a:r>
            <a:r>
              <a:rPr lang="en-US" dirty="0">
                <a:latin typeface="Adobe 宋体 Std L"/>
                <a:ea typeface="Adobe 宋体 Std L"/>
                <a:cs typeface="Adobe 宋体 Std L"/>
              </a:rPr>
              <a:t>!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有志气才能学好</a:t>
            </a:r>
            <a:r>
              <a:rPr lang="en-US" dirty="0">
                <a:latin typeface="Adobe 宋体 Std L"/>
                <a:ea typeface="Adobe 宋体 Std L"/>
                <a:cs typeface="Adobe 宋体 Std L"/>
              </a:rPr>
              <a:t>!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我看，你身子这么弱，学硬功是不行了，我就教你练软功吧</a:t>
            </a:r>
            <a:r>
              <a:rPr lang="en-US" dirty="0">
                <a:latin typeface="Adobe 宋体 Std L"/>
                <a:ea typeface="Adobe 宋体 Std L"/>
                <a:cs typeface="Adobe 宋体 Std L"/>
              </a:rPr>
              <a:t>!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”</a:t>
            </a:r>
          </a:p>
          <a:p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　　章鱼顺从地点了点头，认老海和尚为师父。</a:t>
            </a:r>
          </a:p>
          <a:p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　　第二天一大早，老师父过来，见章鱼早睁着双眼在等待，心里挺满意，就教章鱼在床上学吸气、吐气：先把气大口大口地吸进来，忍在肚子里，直到实在憋不住了，再慢慢把气吐出来。章鱼按师父的指点，认认真真地学了起来。刚开始的几天真不好受，常常忍了一会就受不住，只得吐气。气一吐出，又觉得头发昏，身发软。章鱼记住师父的话：要吃苦，要坚持，不怕失败。它一天又一天地坚持着学，整整练了一年。这一年里，它为着练功忍气，憋得全身发红，眼睛向外突了出来，终于把这项本领学会了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359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zh-CN" altLang="en-US" dirty="0" smtClean="0">
                <a:latin typeface="Adobe 宋体 Std L"/>
                <a:ea typeface="Adobe 宋体 Std L"/>
                <a:cs typeface="Adobe 宋体 Std L"/>
              </a:rPr>
              <a:t>         老师父又教章鱼学运气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，要练到气一运，身子要大就大，要小就小；想软就软，想硬就硬。章鱼二话没说；又老老实实练了起来，从早到晚，从不间断。小海和尚看它没日没夜地练，着实心疼，常来催它歇息。章鱼舍不得让时辰白白溜走，总是笑一笑，谢绝了，继续练了起来。又整整过了一年，章鱼把运气的本领也学会了。你看它原来只能躺在床上，连翻一下身子都困难，现在一运气，软绵绵的身子顿时硬挺起来，再一运气，八只脚伸展开去，几尺外的东西都能吸来。有时它一运气，又能把身子收缩，比它身子小得多的洞穴都能进去。这一来，它又能自由自在地游动了。</a:t>
            </a:r>
          </a:p>
          <a:p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　　第三年，老师父教它学钻洞。钻洞这项本领，对全身没一根骨头的章鱼来说，更是一项吃苦的事，章鱼又不声不响地学了起来。它用头和脚轮换着钻。刚学钻时，一天只能钻半尺多深，连自己的身子都藏不住。碰到硬一点的涂地，钻不到几寸就头昏脚疼。章鱼不丧气，还是硬挺着学，日里也钻，夜里也钻，全身的鳞都磨光了，脚上长起一串串的老茧，它还是钻、钻、钻，最后，又把钻洞这项本领学会了。</a:t>
            </a:r>
          </a:p>
          <a:p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　　三年期满，章鱼拜别师父、师兄弟离开寺院时，已不再是那副愁苦烦闷、浑身发软的模样了。它全身微红，眼睛凸出，八只脚都长满了茧。这些，全是它刻苦磨练留下的标志。由于它苦学苦练，已经有了相当的本领。它虽然没有骨头，没有鳞，却能钻几尺深的洞，舒舒服服地在里边过日子。遇到敌手，它一运气，那八只脚就像八条捆仙索，猛地一吸，就把敌手缠得紧紧的。它的这些本事，一代一代传了下来。所以章鱼的功夫，在全海的鱼类中是数一数二的。</a:t>
            </a:r>
          </a:p>
          <a:p>
            <a:r>
              <a:rPr lang="en-US" dirty="0">
                <a:latin typeface="Adobe 宋体 Std L"/>
                <a:ea typeface="Adobe 宋体 Std L"/>
                <a:cs typeface="Adobe 宋体 Std L"/>
              </a:rPr>
              <a:t> </a:t>
            </a:r>
            <a:endParaRPr lang="zh-CN" altLang="en-US" dirty="0">
              <a:latin typeface="Adobe 宋体 Std L"/>
              <a:ea typeface="Adobe 宋体 Std L"/>
              <a:cs typeface="Adobe 宋体 Std 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323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Adobe 宋体 Std L"/>
                <a:ea typeface="Adobe 宋体 Std L"/>
                <a:cs typeface="Adobe 宋体 Std L"/>
              </a:rPr>
              <a:t>老师讲故事进行时</a:t>
            </a:r>
            <a:endParaRPr lang="en-US" dirty="0">
              <a:latin typeface="Adobe 宋体 Std L"/>
              <a:ea typeface="Adobe 宋体 Std L"/>
              <a:cs typeface="Adobe 宋体 Std L"/>
            </a:endParaRPr>
          </a:p>
        </p:txBody>
      </p:sp>
      <p:pic>
        <p:nvPicPr>
          <p:cNvPr id="4" name="Content Placeholder 3" descr="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94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9983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宋体 Std L"/>
                <a:ea typeface="Adobe 宋体 Std L"/>
                <a:cs typeface="Adobe 宋体 Std L"/>
              </a:rPr>
              <a:t>4、学生</a:t>
            </a:r>
            <a:r>
              <a:rPr lang="zh-CN" altLang="en-US" dirty="0" smtClean="0">
                <a:latin typeface="Adobe 宋体 Std L"/>
                <a:ea typeface="Adobe 宋体 Std L"/>
                <a:cs typeface="Adobe 宋体 Std L"/>
              </a:rPr>
              <a:t>开始</a:t>
            </a:r>
            <a:r>
              <a:rPr lang="en-US" dirty="0" smtClean="0">
                <a:latin typeface="Adobe 宋体 Std L"/>
                <a:ea typeface="Adobe 宋体 Std L"/>
                <a:cs typeface="Adobe 宋体 Std L"/>
              </a:rPr>
              <a:t>绘画</a:t>
            </a:r>
            <a:endParaRPr lang="en-US" dirty="0">
              <a:latin typeface="Adobe 宋体 Std L"/>
              <a:ea typeface="Adobe 宋体 Std L"/>
              <a:cs typeface="Adobe 宋体 Std L"/>
            </a:endParaRPr>
          </a:p>
        </p:txBody>
      </p:sp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94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4728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41" y="4799056"/>
            <a:ext cx="8042276" cy="1336956"/>
          </a:xfrm>
        </p:spPr>
        <p:txBody>
          <a:bodyPr/>
          <a:lstStyle/>
          <a:p>
            <a:r>
              <a:rPr lang="zh-CN" altLang="en-US" sz="1800" dirty="0" smtClean="0">
                <a:latin typeface="Adobe 宋体 Std L"/>
                <a:ea typeface="Adobe 宋体 Std L"/>
                <a:cs typeface="Adobe 宋体 Std L"/>
              </a:rPr>
              <a:t>学生不了解海洋动物的外貌，由老师解答学生疑问 ，提供参考</a:t>
            </a:r>
            <a:endParaRPr lang="en-US" sz="1800" dirty="0">
              <a:latin typeface="Adobe 宋体 Std L"/>
              <a:ea typeface="Adobe 宋体 Std L"/>
              <a:cs typeface="Adobe 宋体 Std L"/>
            </a:endParaRPr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9495"/>
          <a:stretch>
            <a:fillRect/>
          </a:stretch>
        </p:blipFill>
        <p:spPr>
          <a:xfrm>
            <a:off x="549275" y="1061777"/>
            <a:ext cx="8042276" cy="4343400"/>
          </a:xfrm>
        </p:spPr>
      </p:pic>
    </p:spTree>
    <p:extLst>
      <p:ext uri="{BB962C8B-B14F-4D97-AF65-F5344CB8AC3E}">
        <p14:creationId xmlns:p14="http://schemas.microsoft.com/office/powerpoint/2010/main" val="761264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课堂练习</a:t>
            </a:r>
            <a:endParaRPr lang="en-US" dirty="0"/>
          </a:p>
        </p:txBody>
      </p:sp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94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2401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成果展示</a:t>
            </a:r>
            <a:endParaRPr lang="en-US" dirty="0"/>
          </a:p>
        </p:txBody>
      </p:sp>
      <p:pic>
        <p:nvPicPr>
          <p:cNvPr id="4" name="Content Placeholder 3" descr="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94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9082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590776"/>
            <a:ext cx="8042276" cy="1336956"/>
          </a:xfrm>
        </p:spPr>
        <p:txBody>
          <a:bodyPr/>
          <a:lstStyle/>
          <a:p>
            <a:r>
              <a:rPr lang="zh-CN" altLang="en-US" b="1" dirty="0">
                <a:latin typeface="Adobe 宋体 Std L"/>
                <a:ea typeface="Adobe 宋体 Std L"/>
                <a:cs typeface="Adobe 宋体 Std L"/>
              </a:rPr>
              <a:t>一、主题阐述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/>
            </a:r>
            <a:br>
              <a:rPr lang="zh-CN" altLang="en-US" dirty="0">
                <a:latin typeface="Adobe 宋体 Std L"/>
                <a:ea typeface="Adobe 宋体 Std L"/>
                <a:cs typeface="Adobe 宋体 Std L"/>
              </a:rPr>
            </a:br>
            <a:endParaRPr lang="en-US" dirty="0">
              <a:latin typeface="Adobe 宋体 Std L"/>
              <a:ea typeface="Adobe 宋体 Std L"/>
              <a:cs typeface="Adobe 宋体 Std 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725812"/>
            <a:ext cx="8042276" cy="4343400"/>
          </a:xfrm>
        </p:spPr>
        <p:txBody>
          <a:bodyPr/>
          <a:lstStyle/>
          <a:p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课程</a:t>
            </a:r>
            <a:r>
              <a:rPr lang="zh-CN" altLang="en-US" dirty="0" smtClean="0">
                <a:latin typeface="Adobe 宋体 Std L"/>
                <a:ea typeface="Adobe 宋体 Std L"/>
                <a:cs typeface="Adobe 宋体 Std L"/>
              </a:rPr>
              <a:t>内容的选择基于省级非物质文化遗产“洞头海洋动物故事”，是温州洞头传统的民间文学。</a:t>
            </a:r>
            <a:r>
              <a:rPr lang="zh-TW" altLang="en-US" dirty="0" smtClean="0">
                <a:latin typeface="Adobe 宋体 Std L"/>
                <a:ea typeface="Adobe 宋体 Std L"/>
                <a:cs typeface="Adobe 宋体 Std L"/>
              </a:rPr>
              <a:t>洞头县有长达</a:t>
            </a:r>
            <a:r>
              <a:rPr lang="en-US" altLang="zh-TW" dirty="0">
                <a:latin typeface="Adobe 宋体 Std L"/>
                <a:ea typeface="Adobe 宋体 Std L"/>
                <a:cs typeface="Adobe 宋体 Std L"/>
              </a:rPr>
              <a:t>331</a:t>
            </a:r>
            <a:r>
              <a:rPr lang="zh-TW" altLang="en-US" dirty="0">
                <a:latin typeface="Adobe 宋体 Std L"/>
                <a:ea typeface="Adobe 宋体 Std L"/>
                <a:cs typeface="Adobe 宋体 Std L"/>
              </a:rPr>
              <a:t>公里的海岸线，所在的洞头洋总面积</a:t>
            </a:r>
            <a:r>
              <a:rPr lang="en-US" altLang="zh-TW" dirty="0">
                <a:latin typeface="Adobe 宋体 Std L"/>
                <a:ea typeface="Adobe 宋体 Std L"/>
                <a:cs typeface="Adobe 宋体 Std L"/>
              </a:rPr>
              <a:t>4810</a:t>
            </a:r>
            <a:r>
              <a:rPr lang="zh-TW" altLang="en-US" dirty="0">
                <a:latin typeface="Adobe 宋体 Std L"/>
                <a:ea typeface="Adobe 宋体 Std L"/>
                <a:cs typeface="Adobe 宋体 Std L"/>
              </a:rPr>
              <a:t>平方公里，是浙江</a:t>
            </a:r>
            <a:r>
              <a:rPr lang="zh-TW" altLang="en-US" dirty="0" smtClean="0">
                <a:latin typeface="Adobe 宋体 Std L"/>
                <a:ea typeface="Adobe 宋体 Std L"/>
                <a:cs typeface="Adobe 宋体 Std L"/>
              </a:rPr>
              <a:t>第二大渔场。</a:t>
            </a:r>
            <a:r>
              <a:rPr lang="zh-CN" altLang="en-US" dirty="0" smtClean="0">
                <a:latin typeface="Adobe 宋体 Std L"/>
                <a:ea typeface="Adobe 宋体 Std L"/>
                <a:cs typeface="Adobe 宋体 Std L"/>
              </a:rPr>
              <a:t>洞头海洋动物故事是当地民间文学的特色，也是国内传统文学的一大瑰宝。</a:t>
            </a:r>
            <a:endParaRPr lang="zh-CN" altLang="en-US" dirty="0">
              <a:latin typeface="Adobe 宋体 Std L"/>
              <a:ea typeface="Adobe 宋体 Std L"/>
              <a:cs typeface="Adobe 宋体 Std L"/>
            </a:endParaRPr>
          </a:p>
          <a:p>
            <a:r>
              <a:rPr lang="en-US" dirty="0">
                <a:latin typeface="Adobe 宋体 Std L"/>
                <a:ea typeface="Adobe 宋体 Std L"/>
                <a:cs typeface="Adobe 宋体 Std L"/>
              </a:rPr>
              <a:t>*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本课</a:t>
            </a:r>
            <a:r>
              <a:rPr lang="zh-CN" altLang="en-US" dirty="0" smtClean="0">
                <a:latin typeface="Adobe 宋体 Std L"/>
                <a:ea typeface="Adobe 宋体 Std L"/>
                <a:cs typeface="Adobe 宋体 Std L"/>
              </a:rPr>
              <a:t>程的教学设计由洞头海洋动物故事传承人许根才专业指导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完成。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83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94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8841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94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5058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08389"/>
            <a:ext cx="8042276" cy="1336956"/>
          </a:xfrm>
        </p:spPr>
        <p:txBody>
          <a:bodyPr/>
          <a:lstStyle/>
          <a:p>
            <a:r>
              <a:rPr lang="zh-CN" altLang="en-US" b="1" dirty="0">
                <a:latin typeface="Adobe 宋体 Std L"/>
                <a:ea typeface="Adobe 宋体 Std L"/>
                <a:cs typeface="Adobe 宋体 Std L"/>
              </a:rPr>
              <a:t>二、教学目标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/>
            </a:r>
            <a:br>
              <a:rPr lang="zh-CN" altLang="en-US" dirty="0">
                <a:latin typeface="Adobe 宋体 Std L"/>
                <a:ea typeface="Adobe 宋体 Std L"/>
                <a:cs typeface="Adobe 宋体 Std L"/>
              </a:rPr>
            </a:br>
            <a:endParaRPr lang="en-US" dirty="0">
              <a:latin typeface="Adobe 宋体 Std L"/>
              <a:ea typeface="Adobe 宋体 Std L"/>
              <a:cs typeface="Adobe 宋体 Std 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Adobe 宋体 Std L"/>
                <a:ea typeface="Adobe 宋体 Std L"/>
                <a:cs typeface="Adobe 宋体 Std L"/>
              </a:rPr>
              <a:t>通过讲解海洋动物故事的由来、发展帮助学生了解这项非遗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的相关情况。</a:t>
            </a:r>
            <a:r>
              <a:rPr lang="zh-CN" altLang="en-US" dirty="0" smtClean="0">
                <a:latin typeface="Adobe 宋体 Std L"/>
                <a:ea typeface="Adobe 宋体 Std L"/>
                <a:cs typeface="Adobe 宋体 Std L"/>
              </a:rPr>
              <a:t>同时由老师向学生讲一则故事，让学生听完绘画故事。在动手过</a:t>
            </a:r>
            <a:r>
              <a:rPr lang="zh-CN" altLang="en-US" dirty="0" smtClean="0">
                <a:latin typeface="Adobe 宋体 Std L"/>
                <a:ea typeface="Adobe 宋体 Std L"/>
                <a:cs typeface="Adobe 宋体 Std L"/>
              </a:rPr>
              <a:t>程中进一步了解</a:t>
            </a:r>
            <a:r>
              <a:rPr lang="en-US" altLang="en-US" dirty="0" smtClean="0">
                <a:latin typeface="Adobe 宋体 Std L"/>
                <a:ea typeface="Adobe 宋体 Std L"/>
                <a:cs typeface="Adobe 宋体 Std L"/>
              </a:rPr>
              <a:t>海洋动物故事</a:t>
            </a:r>
            <a:r>
              <a:rPr lang="zh-CN" altLang="en-US" dirty="0" smtClean="0">
                <a:latin typeface="Adobe 宋体 Std L"/>
                <a:ea typeface="Adobe 宋体 Std L"/>
                <a:cs typeface="Adobe 宋体 Std L"/>
              </a:rPr>
              <a:t>，</a:t>
            </a:r>
            <a:r>
              <a:rPr lang="zh-CN" altLang="en-US" dirty="0" smtClean="0">
                <a:latin typeface="Adobe 宋体 Std L"/>
                <a:ea typeface="Adobe 宋体 Std L"/>
                <a:cs typeface="Adobe 宋体 Std L"/>
              </a:rPr>
              <a:t>训练理解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感知能力、创意构图能力，并提高对这项非遗艺术的认知。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565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68538"/>
            <a:ext cx="8042276" cy="1336956"/>
          </a:xfrm>
        </p:spPr>
        <p:txBody>
          <a:bodyPr/>
          <a:lstStyle/>
          <a:p>
            <a:r>
              <a:rPr lang="zh-TW" altLang="en-US" dirty="0">
                <a:latin typeface="Adobe 宋体 Std L"/>
                <a:ea typeface="Adobe 宋体 Std L"/>
                <a:cs typeface="Adobe 宋体 Std L"/>
              </a:rPr>
              <a:t>三、教学对象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Adobe 宋体 Std L"/>
                <a:ea typeface="Adobe 宋体 Std L"/>
                <a:cs typeface="Adobe 宋体 Std L"/>
              </a:rPr>
              <a:t>建议</a:t>
            </a:r>
            <a:r>
              <a:rPr lang="zh-TW" altLang="en-US" dirty="0">
                <a:latin typeface="Adobe 宋体 Std L"/>
                <a:ea typeface="Adobe 宋体 Std L"/>
                <a:cs typeface="Adobe 宋体 Std L"/>
              </a:rPr>
              <a:t>人数</a:t>
            </a:r>
            <a:r>
              <a:rPr lang="en-US" altLang="zh-TW" dirty="0">
                <a:latin typeface="Adobe 宋体 Std L"/>
                <a:ea typeface="Adobe 宋体 Std L"/>
                <a:cs typeface="Adobe 宋体 Std L"/>
              </a:rPr>
              <a:t>:30</a:t>
            </a:r>
            <a:r>
              <a:rPr lang="zh-TW" altLang="en-US" dirty="0">
                <a:latin typeface="Adobe 宋体 Std L"/>
                <a:ea typeface="Adobe 宋体 Std L"/>
                <a:cs typeface="Adobe 宋体 Std L"/>
              </a:rPr>
              <a:t>人以下</a:t>
            </a:r>
          </a:p>
          <a:p>
            <a:r>
              <a:rPr lang="zh-TW" altLang="en-US" dirty="0">
                <a:latin typeface="Adobe 宋体 Std L"/>
                <a:ea typeface="Adobe 宋体 Std L"/>
                <a:cs typeface="Adobe 宋体 Std L"/>
              </a:rPr>
              <a:t>建议年龄</a:t>
            </a:r>
            <a:r>
              <a:rPr lang="zh-TW" altLang="en-US" dirty="0" smtClean="0">
                <a:latin typeface="Adobe 宋体 Std L"/>
                <a:ea typeface="Adobe 宋体 Std L"/>
                <a:cs typeface="Adobe 宋体 Std L"/>
              </a:rPr>
              <a:t>：</a:t>
            </a:r>
            <a:r>
              <a:rPr lang="zh-CN" altLang="zh-TW" dirty="0" smtClean="0">
                <a:latin typeface="Adobe 宋体 Std L"/>
                <a:ea typeface="Adobe 宋体 Std L"/>
                <a:cs typeface="Adobe 宋体 Std L"/>
              </a:rPr>
              <a:t>7</a:t>
            </a:r>
            <a:r>
              <a:rPr lang="zh-TW" altLang="en-US" dirty="0" smtClean="0">
                <a:latin typeface="Adobe 宋体 Std L"/>
                <a:ea typeface="Adobe 宋体 Std L"/>
                <a:cs typeface="Adobe 宋体 Std L"/>
              </a:rPr>
              <a:t>周岁</a:t>
            </a:r>
            <a:r>
              <a:rPr lang="en-US" altLang="zh-TW" dirty="0" smtClean="0">
                <a:latin typeface="Adobe 宋体 Std L"/>
                <a:ea typeface="Adobe 宋体 Std L"/>
                <a:cs typeface="Adobe 宋体 Std L"/>
              </a:rPr>
              <a:t>—</a:t>
            </a:r>
            <a:r>
              <a:rPr lang="en-US" altLang="zh-CN" dirty="0" smtClean="0">
                <a:latin typeface="Adobe 宋体 Std L"/>
                <a:ea typeface="Adobe 宋体 Std L"/>
                <a:cs typeface="Adobe 宋体 Std L"/>
              </a:rPr>
              <a:t>15</a:t>
            </a:r>
            <a:r>
              <a:rPr lang="zh-TW" altLang="en-US" dirty="0" smtClean="0">
                <a:latin typeface="Adobe 宋体 Std L"/>
                <a:ea typeface="Adobe 宋体 Std L"/>
                <a:cs typeface="Adobe 宋体 Std L"/>
              </a:rPr>
              <a:t>周岁</a:t>
            </a:r>
            <a:endParaRPr lang="zh-TW" altLang="en-US" dirty="0">
              <a:latin typeface="Adobe 宋体 Std L"/>
              <a:ea typeface="Adobe 宋体 Std L"/>
              <a:cs typeface="Adobe 宋体 Std L"/>
            </a:endParaRPr>
          </a:p>
          <a:p>
            <a:r>
              <a:rPr lang="zh-TW" altLang="en-US" dirty="0">
                <a:latin typeface="Adobe 宋体 Std L"/>
                <a:ea typeface="Adobe 宋体 Std L"/>
                <a:cs typeface="Adobe 宋体 Std L"/>
              </a:rPr>
              <a:t>建议课时</a:t>
            </a:r>
            <a:r>
              <a:rPr lang="zh-TW" altLang="en-US" dirty="0" smtClean="0">
                <a:latin typeface="Adobe 宋体 Std L"/>
                <a:ea typeface="Adobe 宋体 Std L"/>
                <a:cs typeface="Adobe 宋体 Std L"/>
              </a:rPr>
              <a:t>：</a:t>
            </a:r>
            <a:r>
              <a:rPr lang="en-US" altLang="zh-TW" dirty="0">
                <a:latin typeface="Adobe 宋体 Std L"/>
                <a:ea typeface="Adobe 宋体 Std L"/>
                <a:cs typeface="Adobe 宋体 Std L"/>
              </a:rPr>
              <a:t>3</a:t>
            </a:r>
            <a:r>
              <a:rPr lang="zh-TW" altLang="en-US" dirty="0" smtClean="0">
                <a:latin typeface="Adobe 宋体 Std L"/>
                <a:ea typeface="Adobe 宋体 Std L"/>
                <a:cs typeface="Adobe 宋体 Std L"/>
              </a:rPr>
              <a:t>课时</a:t>
            </a:r>
            <a:r>
              <a:rPr lang="zh-TW" altLang="en-US" dirty="0">
                <a:latin typeface="Adobe 宋体 Std L"/>
                <a:ea typeface="Adobe 宋体 Std L"/>
                <a:cs typeface="Adobe 宋体 Std L"/>
              </a:rPr>
              <a:t>（每课时</a:t>
            </a:r>
            <a:r>
              <a:rPr lang="en-US" altLang="zh-TW" dirty="0">
                <a:latin typeface="Adobe 宋体 Std L"/>
                <a:ea typeface="Adobe 宋体 Std L"/>
                <a:cs typeface="Adobe 宋体 Std L"/>
              </a:rPr>
              <a:t>45</a:t>
            </a:r>
            <a:r>
              <a:rPr lang="zh-TW" altLang="en-US" dirty="0">
                <a:latin typeface="Adobe 宋体 Std L"/>
                <a:ea typeface="Adobe 宋体 Std L"/>
                <a:cs typeface="Adobe 宋体 Std L"/>
              </a:rPr>
              <a:t>分钟）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35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18389"/>
            <a:ext cx="8042276" cy="1336956"/>
          </a:xfrm>
        </p:spPr>
        <p:txBody>
          <a:bodyPr/>
          <a:lstStyle/>
          <a:p>
            <a:r>
              <a:rPr lang="zh-CN" altLang="en-US" b="1" dirty="0">
                <a:latin typeface="Adobe 宋体 Std L"/>
                <a:ea typeface="Adobe 宋体 Std L"/>
                <a:cs typeface="Adobe 宋体 Std L"/>
              </a:rPr>
              <a:t>四、教学重点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/>
            </a:r>
            <a:br>
              <a:rPr lang="zh-CN" altLang="en-US" dirty="0">
                <a:latin typeface="Adobe 宋体 Std L"/>
                <a:ea typeface="Adobe 宋体 Std L"/>
                <a:cs typeface="Adobe 宋体 Std 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Adobe 宋体 Std L"/>
                <a:ea typeface="Adobe 宋体 Std L"/>
                <a:cs typeface="Adobe 宋体 Std L"/>
              </a:rPr>
              <a:t>重点：需要同学掌握海洋动物故事的由来、特点；锻炼想象、绘画能力</a:t>
            </a:r>
            <a:endParaRPr lang="zh-CN" altLang="en-US" dirty="0">
              <a:latin typeface="Adobe 宋体 Std L"/>
              <a:ea typeface="Adobe 宋体 Std L"/>
              <a:cs typeface="Adobe 宋体 Std L"/>
            </a:endParaRPr>
          </a:p>
          <a:p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难点</a:t>
            </a:r>
            <a:r>
              <a:rPr lang="zh-CN" altLang="en-US" dirty="0" smtClean="0">
                <a:latin typeface="Adobe 宋体 Std L"/>
                <a:ea typeface="Adobe 宋体 Std L"/>
                <a:cs typeface="Adobe 宋体 Std L"/>
              </a:rPr>
              <a:t>：不能很好的了解每种海洋动物的习性</a:t>
            </a:r>
            <a:r>
              <a:rPr lang="zh-CN" altLang="en-US" dirty="0" smtClean="0">
                <a:latin typeface="Adobe 宋体 Std L"/>
                <a:ea typeface="Adobe 宋体 Std L"/>
                <a:cs typeface="Adobe 宋体 Std L"/>
              </a:rPr>
              <a:t>特点</a:t>
            </a:r>
            <a:r>
              <a:rPr lang="zh-CN" altLang="en-US" dirty="0" smtClean="0">
                <a:latin typeface="Adobe 宋体 Std L"/>
                <a:ea typeface="Adobe 宋体 Std L"/>
                <a:cs typeface="Adobe 宋体 Std L"/>
              </a:rPr>
              <a:t>，</a:t>
            </a:r>
            <a:r>
              <a:rPr lang="zh-TW" altLang="en-US" dirty="0">
                <a:latin typeface="Adobe 宋体 Std L"/>
                <a:ea typeface="Adobe 宋体 Std L"/>
                <a:cs typeface="Adobe 宋体 Std L"/>
              </a:rPr>
              <a:t>无法画出生动画出海洋动物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2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590777"/>
            <a:ext cx="8042276" cy="1336956"/>
          </a:xfrm>
        </p:spPr>
        <p:txBody>
          <a:bodyPr/>
          <a:lstStyle/>
          <a:p>
            <a:r>
              <a:rPr lang="zh-CN" altLang="en-US" b="1" dirty="0">
                <a:latin typeface="Adobe 宋体 Std L"/>
                <a:ea typeface="Adobe 宋体 Std L"/>
                <a:cs typeface="Adobe 宋体 Std L"/>
              </a:rPr>
              <a:t>五、教学准备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/>
            </a:r>
            <a:br>
              <a:rPr lang="zh-CN" altLang="en-US" dirty="0">
                <a:latin typeface="Adobe 宋体 Std L"/>
                <a:ea typeface="Adobe 宋体 Std L"/>
                <a:cs typeface="Adobe 宋体 Std 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Adobe 宋体 Std L"/>
                <a:ea typeface="Adobe 宋体 Std L"/>
                <a:cs typeface="Adobe 宋体 Std L"/>
              </a:rPr>
              <a:t>教具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：作品范例、媒体课件（图片）</a:t>
            </a:r>
            <a:r>
              <a:rPr lang="zh-CN" altLang="en-US" dirty="0" smtClean="0">
                <a:latin typeface="Adobe 宋体 Std L"/>
                <a:ea typeface="Adobe 宋体 Std L"/>
                <a:cs typeface="Adobe 宋体 Std L"/>
              </a:rPr>
              <a:t>、海洋动物故事、</a:t>
            </a:r>
            <a:endParaRPr lang="en-US" altLang="zh-CN" dirty="0" smtClean="0">
              <a:latin typeface="Adobe 宋体 Std L"/>
              <a:ea typeface="Adobe 宋体 Std L"/>
              <a:cs typeface="Adobe 宋体 Std L"/>
            </a:endParaRPr>
          </a:p>
          <a:p>
            <a:r>
              <a:rPr lang="zh-CN" altLang="en-US" dirty="0" smtClean="0">
                <a:latin typeface="Adobe 宋体 Std L"/>
                <a:ea typeface="Adobe 宋体 Std L"/>
                <a:cs typeface="Adobe 宋体 Std L"/>
              </a:rPr>
              <a:t>学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具</a:t>
            </a:r>
            <a:r>
              <a:rPr lang="zh-CN" altLang="en-US" dirty="0" smtClean="0">
                <a:latin typeface="Adobe 宋体 Std L"/>
                <a:ea typeface="Adobe 宋体 Std L"/>
                <a:cs typeface="Adobe 宋体 Std L"/>
              </a:rPr>
              <a:t>：纸、水彩笔、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8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549360"/>
            <a:ext cx="8042276" cy="1336956"/>
          </a:xfrm>
        </p:spPr>
        <p:txBody>
          <a:bodyPr/>
          <a:lstStyle/>
          <a:p>
            <a:r>
              <a:rPr lang="zh-CN" altLang="en-US" b="1" dirty="0">
                <a:latin typeface="Adobe 宋体 Std L"/>
                <a:ea typeface="Adobe 宋体 Std L"/>
                <a:cs typeface="Adobe 宋体 Std L"/>
              </a:rPr>
              <a:t>六、教学步骤</a:t>
            </a:r>
            <a:r>
              <a:rPr lang="zh-CN" altLang="en-US" dirty="0"/>
              <a:t/>
            </a:r>
            <a:br>
              <a:rPr lang="zh-CN" altLang="en-US" dirty="0"/>
            </a:br>
            <a:endParaRPr lang="en-US" dirty="0"/>
          </a:p>
        </p:txBody>
      </p:sp>
      <p:pic>
        <p:nvPicPr>
          <p:cNvPr id="4" name="Content Placeholder 3" descr="DSC_826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9" b="95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6758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41417"/>
            <a:ext cx="8042276" cy="1336956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、了解海</a:t>
            </a:r>
            <a:r>
              <a:rPr lang="en-US" dirty="0"/>
              <a:t>洋动物故事的由来</a:t>
            </a:r>
          </a:p>
        </p:txBody>
      </p:sp>
      <p:pic>
        <p:nvPicPr>
          <p:cNvPr id="4" name="Content Placeholder 3" descr="DSC_846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9" b="95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9922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>
                <a:latin typeface="Adobe 宋体 Std L"/>
                <a:ea typeface="Adobe 宋体 Std L"/>
                <a:cs typeface="Adobe 宋体 Std L"/>
              </a:rPr>
              <a:t>洞头是浙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江第二大渔场，常年可捕的鱼虾类多达</a:t>
            </a:r>
            <a:r>
              <a:rPr lang="en-US" dirty="0">
                <a:latin typeface="Adobe 宋体 Std L"/>
                <a:ea typeface="Adobe 宋体 Std L"/>
                <a:cs typeface="Adobe 宋体 Std L"/>
              </a:rPr>
              <a:t>300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多种。走在海滨大道，就可以看着海弯边来来往往的渔船、卸货装货的卡车，由此可见洞头渔业生产贸易十分繁荣。 洞头的海洋动物故事就是在这样的环境背景下产生</a:t>
            </a:r>
            <a:r>
              <a:rPr lang="zh-CN" altLang="en-US" dirty="0" smtClean="0">
                <a:latin typeface="Adobe 宋体 Std L"/>
                <a:ea typeface="Adobe 宋体 Std L"/>
                <a:cs typeface="Adobe 宋体 Std L"/>
              </a:rPr>
              <a:t>。</a:t>
            </a:r>
            <a:endParaRPr lang="en-US" altLang="zh-CN" dirty="0" smtClean="0">
              <a:latin typeface="Adobe 宋体 Std L"/>
              <a:ea typeface="Adobe 宋体 Std L"/>
              <a:cs typeface="Adobe 宋体 Std L"/>
            </a:endParaRPr>
          </a:p>
          <a:p>
            <a:r>
              <a:rPr lang="en-US" dirty="0" smtClean="0">
                <a:latin typeface="Adobe 宋体 Std L"/>
                <a:ea typeface="Adobe 宋体 Std L"/>
                <a:cs typeface="Adobe 宋体 Std L"/>
              </a:rPr>
              <a:t>300</a:t>
            </a:r>
            <a:r>
              <a:rPr lang="zh-CN" altLang="en-US" dirty="0">
                <a:latin typeface="Adobe 宋体 Std L"/>
                <a:ea typeface="Adobe 宋体 Std L"/>
                <a:cs typeface="Adobe 宋体 Std L"/>
              </a:rPr>
              <a:t>多年前，从各地迁移到洞头列岛的大多是渔民、难民以及在当地难以维持生活的穷苦人家。当时生产工具落后，物质生活差，文化生活更无从谈起。渔民长年累月在海上作业，生活单调，空闲时间便只能“闲谈”、开笑话；渔民喜欢喝酒，三杯酒下肚，“话闸子”打开，天南地北、神仙鬼怪什么有趣讲什么，最初的海洋动物故事，便是在船舱、补网场、酒肆里产生的</a:t>
            </a:r>
            <a:r>
              <a:rPr lang="zh-CN" altLang="en-US" dirty="0" smtClean="0">
                <a:latin typeface="Adobe 宋体 Std L"/>
                <a:ea typeface="Adobe 宋体 Std L"/>
                <a:cs typeface="Adobe 宋体 Std L"/>
              </a:rPr>
              <a:t>。</a:t>
            </a:r>
            <a:endParaRPr lang="zh-CN" altLang="en-US" dirty="0">
              <a:latin typeface="Adobe 宋体 Std L"/>
              <a:ea typeface="Adobe 宋体 Std L"/>
              <a:cs typeface="Adobe 宋体 Std 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116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</TotalTime>
  <Words>573</Words>
  <Application>Microsoft Macintosh PowerPoint</Application>
  <PresentationFormat>On-screen Show (4:3)</PresentationFormat>
  <Paragraphs>51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Breeze</vt:lpstr>
      <vt:lpstr>“乡村艺术公开课”教学计划参考案例 </vt:lpstr>
      <vt:lpstr>一、主题阐述 </vt:lpstr>
      <vt:lpstr>二、教学目标 </vt:lpstr>
      <vt:lpstr>三、教学对象</vt:lpstr>
      <vt:lpstr>四、教学重点 </vt:lpstr>
      <vt:lpstr>五、教学准备 </vt:lpstr>
      <vt:lpstr>六、教学步骤 </vt:lpstr>
      <vt:lpstr>1、了解海洋动物故事的由来</vt:lpstr>
      <vt:lpstr>PowerPoint Presentation</vt:lpstr>
      <vt:lpstr>2、洞头海洋动物故事的特点</vt:lpstr>
      <vt:lpstr>PowerPoint Presentation</vt:lpstr>
      <vt:lpstr>3、听老师讲故事</vt:lpstr>
      <vt:lpstr>PowerPoint Presentation</vt:lpstr>
      <vt:lpstr>PowerPoint Presentation</vt:lpstr>
      <vt:lpstr>老师讲故事进行时</vt:lpstr>
      <vt:lpstr>4、学生开始绘画</vt:lpstr>
      <vt:lpstr>学生不了解海洋动物的外貌，由老师解答学生疑问 ，提供参考</vt:lpstr>
      <vt:lpstr>课堂练习</vt:lpstr>
      <vt:lpstr>成果展示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“乡村艺术公开课”教学计划参考案例 </dc:title>
  <dc:creator>suzy</dc:creator>
  <cp:lastModifiedBy>suzy</cp:lastModifiedBy>
  <cp:revision>12</cp:revision>
  <dcterms:created xsi:type="dcterms:W3CDTF">2015-09-22T11:15:52Z</dcterms:created>
  <dcterms:modified xsi:type="dcterms:W3CDTF">2015-09-23T02:17:47Z</dcterms:modified>
</cp:coreProperties>
</file>