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6" r:id="rId2"/>
    <p:sldId id="313" r:id="rId3"/>
    <p:sldId id="333" r:id="rId4"/>
    <p:sldId id="270" r:id="rId5"/>
    <p:sldId id="334" r:id="rId6"/>
    <p:sldId id="335" r:id="rId7"/>
    <p:sldId id="301" r:id="rId8"/>
    <p:sldId id="337" r:id="rId9"/>
    <p:sldId id="338" r:id="rId10"/>
    <p:sldId id="339" r:id="rId11"/>
    <p:sldId id="342" r:id="rId12"/>
    <p:sldId id="341" r:id="rId13"/>
    <p:sldId id="343" r:id="rId14"/>
    <p:sldId id="345" r:id="rId15"/>
    <p:sldId id="346" r:id="rId16"/>
    <p:sldId id="344" r:id="rId17"/>
    <p:sldId id="347" r:id="rId18"/>
    <p:sldId id="33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068"/>
    <a:srgbClr val="FCFCFC"/>
    <a:srgbClr val="555464"/>
    <a:srgbClr val="4B496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DD686F-8C44-4E70-8D79-D8E264499BF7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509BE8-2883-401B-A395-316C0C72F10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C98CE-96CA-4080-B6BD-AD54051AEF76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92E0E-E024-4FF4-92D4-FB1B654CEE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3BE2D-57DB-4665-9668-E57A406E927F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30443-40C9-4545-90B7-A7B8B8B90D8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0327D-635A-4FA2-A297-A7F68DA19E0D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C8E60-E996-4FBB-A773-82D8F9ECEE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35517-B755-4958-A968-9504D7F9E701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A313C-4B9A-4903-AE77-C43864AC8CC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468313" y="16049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68313" y="1508125"/>
            <a:ext cx="8207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A6A6A6"/>
                </a:solidFill>
                <a:ea typeface="宋体" charset="-122"/>
              </a:rPr>
              <a:t>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7CD900-DDF9-48FE-855F-E565A3C55496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C1620-BB07-41A5-8F72-3E0F705F8BC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FFB75-9B64-48E1-95B5-CCA26F67BAED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14A77-7232-4EB9-8640-96C62067E3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51311-8B20-4F1C-9548-DB07BA01D726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1E490-9ED0-49EE-9399-ACC4002FB5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9EE9B-95A0-417F-9ADA-442CC66A0380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DAF19-1763-4F11-A109-7F7C1B51542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788209-5528-44C0-9569-08F8883A3524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179D-87BE-4CD1-B6AD-401000FFDEC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C9C9C"/>
                </a:solidFill>
                <a:ea typeface="宋体" charset="-122"/>
              </a:defRPr>
            </a:lvl1pPr>
          </a:lstStyle>
          <a:p>
            <a:fld id="{E0B3FED8-3EC1-44D6-86B9-F9F564809BC9}" type="datetimeFigureOut">
              <a:rPr lang="en-US" altLang="zh-CN"/>
              <a:pPr/>
              <a:t>9/20/2015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C9C9C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9C9C"/>
                </a:solidFill>
                <a:ea typeface="宋体" charset="-122"/>
              </a:defRPr>
            </a:lvl1pPr>
          </a:lstStyle>
          <a:p>
            <a:fld id="{A1DCA278-B3D6-4B0A-86DA-8687DBC63A4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9" r:id="rId5"/>
    <p:sldLayoutId id="2147483665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959595"/>
          </a:solidFill>
          <a:latin typeface="Source Sans Pro Ligh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959595"/>
          </a:solidFill>
          <a:latin typeface="Source Sans Pro Ligh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959595"/>
          </a:solidFill>
          <a:latin typeface="Source Sans Pro Ligh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959595"/>
          </a:solidFill>
          <a:latin typeface="Source Sans Pro Ligh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959595"/>
          </a:solidFill>
          <a:latin typeface="Source Sans Pro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59595"/>
          </a:solidFill>
          <a:latin typeface="Source Sans Pro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59595"/>
          </a:solidFill>
          <a:latin typeface="Source Sans Pro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59595"/>
          </a:solidFill>
          <a:latin typeface="Source Sans Pro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59595"/>
          </a:solidFill>
          <a:latin typeface="Source Sans Pro Ligh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A6A6A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A6A6A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100" kern="1200">
          <a:solidFill>
            <a:srgbClr val="A6A6A6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A6A6A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rgbClr val="A6A6A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r>
              <a:rPr lang="zh-CN" altLang="zh-CN" sz="4800" b="1" dirty="0" smtClean="0">
                <a:solidFill>
                  <a:schemeClr val="bg1"/>
                </a:solidFill>
              </a:rPr>
              <a:t>“东阳砖雕公开课”教学设计</a:t>
            </a:r>
            <a:endParaRPr lang="zh-CN" altLang="zh-CN" sz="48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07950" y="5229225"/>
            <a:ext cx="9467850" cy="1927225"/>
            <a:chOff x="333766" y="866520"/>
            <a:chExt cx="7670864" cy="1561214"/>
          </a:xfrm>
        </p:grpSpPr>
        <p:sp>
          <p:nvSpPr>
            <p:cNvPr id="25" name="Oval 24"/>
            <p:cNvSpPr/>
            <p:nvPr/>
          </p:nvSpPr>
          <p:spPr>
            <a:xfrm>
              <a:off x="4092026" y="1455512"/>
              <a:ext cx="504188" cy="5041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643804" y="1707569"/>
              <a:ext cx="720269" cy="7201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364073" y="1045276"/>
              <a:ext cx="936350" cy="93621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538368" y="1261325"/>
              <a:ext cx="504188" cy="5041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104294" y="866520"/>
              <a:ext cx="900336" cy="90020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851508" y="1383495"/>
              <a:ext cx="144054" cy="1440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 rot="1351255">
              <a:off x="1264971" y="1496664"/>
              <a:ext cx="504188" cy="5041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1351255">
              <a:off x="1848903" y="1410502"/>
              <a:ext cx="900336" cy="8989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 rot="1351255">
              <a:off x="2870142" y="1230461"/>
              <a:ext cx="455313" cy="455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rot="1351255">
              <a:off x="3437354" y="1409215"/>
              <a:ext cx="227656" cy="2263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3766" y="1573825"/>
              <a:ext cx="144054" cy="1440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1351255">
              <a:off x="823807" y="1818166"/>
              <a:ext cx="411582" cy="41280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1351255">
              <a:off x="522837" y="1752580"/>
              <a:ext cx="227656" cy="2276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六、教学步骤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813" y="1800225"/>
            <a:ext cx="3151187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30851" y="3212976"/>
            <a:ext cx="2413149" cy="23733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CN" sz="1600" dirty="0" smtClean="0">
                <a:solidFill>
                  <a:schemeClr val="bg2"/>
                </a:solidFill>
              </a:rPr>
              <a:t>                              </a:t>
            </a:r>
            <a:r>
              <a:rPr lang="zh-CN" altLang="zh-CN" sz="1600" dirty="0" smtClean="0">
                <a:solidFill>
                  <a:schemeClr val="bg2"/>
                </a:solidFill>
              </a:rPr>
              <a:t>成果展示</a:t>
            </a:r>
            <a:endParaRPr lang="en-US" altLang="zh-CN" sz="1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altLang="zh-CN" sz="1600" dirty="0" smtClean="0">
                <a:solidFill>
                  <a:schemeClr val="bg2"/>
                </a:solidFill>
              </a:rPr>
              <a:t>                              </a:t>
            </a:r>
            <a:r>
              <a:rPr lang="zh-CN" altLang="zh-CN" sz="1600" dirty="0" smtClean="0">
                <a:solidFill>
                  <a:schemeClr val="bg2"/>
                </a:solidFill>
              </a:rPr>
              <a:t>作品点评</a:t>
            </a:r>
            <a:endParaRPr lang="en-US" altLang="zh-CN" sz="16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altLang="zh-CN" sz="1600" dirty="0" smtClean="0">
                <a:solidFill>
                  <a:schemeClr val="bg2"/>
                </a:solidFill>
              </a:rPr>
              <a:t>                              </a:t>
            </a:r>
            <a:r>
              <a:rPr lang="zh-CN" altLang="zh-CN" sz="1600" dirty="0" smtClean="0">
                <a:solidFill>
                  <a:schemeClr val="bg2"/>
                </a:solidFill>
              </a:rPr>
              <a:t>教师</a:t>
            </a:r>
            <a:r>
              <a:rPr lang="zh-CN" altLang="zh-CN" sz="1600" dirty="0" smtClean="0">
                <a:solidFill>
                  <a:schemeClr val="bg2"/>
                </a:solidFill>
              </a:rPr>
              <a:t>总结</a:t>
            </a:r>
            <a:endParaRPr lang="zh-CN" altLang="zh-CN" sz="1600" dirty="0">
              <a:solidFill>
                <a:schemeClr val="bg2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904037" y="2348880"/>
            <a:ext cx="22399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bg2"/>
                </a:solidFill>
              </a:rPr>
              <a:t>       </a:t>
            </a:r>
            <a:r>
              <a:rPr lang="zh-CN" altLang="zh-CN" sz="2800" dirty="0" smtClean="0">
                <a:solidFill>
                  <a:schemeClr val="bg2"/>
                </a:solidFill>
              </a:rPr>
              <a:t>课堂</a:t>
            </a:r>
            <a:r>
              <a:rPr lang="zh-CN" altLang="zh-CN" sz="2800" dirty="0" smtClean="0">
                <a:solidFill>
                  <a:schemeClr val="bg2"/>
                </a:solidFill>
              </a:rPr>
              <a:t>小结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09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992813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12" name="图片 11" descr="IMG_0735.JPG"/>
          <p:cNvPicPr>
            <a:picLocks noChangeAspect="1"/>
          </p:cNvPicPr>
          <p:nvPr/>
        </p:nvPicPr>
        <p:blipFill>
          <a:blip r:embed="rId2" cstate="print"/>
          <a:srcRect b="4209"/>
          <a:stretch>
            <a:fillRect/>
          </a:stretch>
        </p:blipFill>
        <p:spPr>
          <a:xfrm>
            <a:off x="36004" y="1772816"/>
            <a:ext cx="5976156" cy="38164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5" grpId="0"/>
      <p:bldP spid="16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现场图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813" y="1800225"/>
            <a:ext cx="3151187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084168" y="1772816"/>
            <a:ext cx="305983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800" dirty="0" smtClean="0">
                <a:solidFill>
                  <a:schemeClr val="bg2"/>
                </a:solidFill>
              </a:rPr>
              <a:t>摔泥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10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992813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8" name="图片 7" descr="IMG_0653.JPG"/>
          <p:cNvPicPr>
            <a:picLocks noChangeAspect="1"/>
          </p:cNvPicPr>
          <p:nvPr/>
        </p:nvPicPr>
        <p:blipFill>
          <a:blip r:embed="rId2" cstate="print"/>
          <a:srcRect t="5909"/>
          <a:stretch>
            <a:fillRect/>
          </a:stretch>
        </p:blipFill>
        <p:spPr>
          <a:xfrm>
            <a:off x="0" y="1772816"/>
            <a:ext cx="6084168" cy="38164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6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现场图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813" y="1800225"/>
            <a:ext cx="3151187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084169" y="2348880"/>
            <a:ext cx="305983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800" dirty="0" smtClean="0">
                <a:solidFill>
                  <a:schemeClr val="bg2"/>
                </a:solidFill>
              </a:rPr>
              <a:t>构图中的小朋友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11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992813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10" name="图片 9" descr="IMG_0639.JPG"/>
          <p:cNvPicPr>
            <a:picLocks noChangeAspect="1"/>
          </p:cNvPicPr>
          <p:nvPr/>
        </p:nvPicPr>
        <p:blipFill>
          <a:blip r:embed="rId2" cstate="print"/>
          <a:srcRect b="5390"/>
          <a:stretch>
            <a:fillRect/>
          </a:stretch>
        </p:blipFill>
        <p:spPr>
          <a:xfrm>
            <a:off x="0" y="1797157"/>
            <a:ext cx="6012160" cy="37920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6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现场图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813" y="1800225"/>
            <a:ext cx="3151187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084168" y="1772816"/>
            <a:ext cx="305983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800" dirty="0" smtClean="0">
                <a:solidFill>
                  <a:schemeClr val="bg2"/>
                </a:solidFill>
              </a:rPr>
              <a:t>构图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12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992813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10" name="图片 9" descr="IMG_0709.JPG"/>
          <p:cNvPicPr>
            <a:picLocks noChangeAspect="1"/>
          </p:cNvPicPr>
          <p:nvPr/>
        </p:nvPicPr>
        <p:blipFill>
          <a:blip r:embed="rId2" cstate="print"/>
          <a:srcRect t="5390"/>
          <a:stretch>
            <a:fillRect/>
          </a:stretch>
        </p:blipFill>
        <p:spPr>
          <a:xfrm>
            <a:off x="0" y="1772816"/>
            <a:ext cx="6012160" cy="37920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6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现场图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813" y="1800225"/>
            <a:ext cx="3151187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084168" y="1772816"/>
            <a:ext cx="305983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800" dirty="0" smtClean="0">
                <a:solidFill>
                  <a:schemeClr val="bg2"/>
                </a:solidFill>
              </a:rPr>
              <a:t>刻一条鱼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13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992813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9" name="图片 8" descr="IMG_0722.JPG"/>
          <p:cNvPicPr>
            <a:picLocks noChangeAspect="1"/>
          </p:cNvPicPr>
          <p:nvPr/>
        </p:nvPicPr>
        <p:blipFill>
          <a:blip r:embed="rId2" cstate="print"/>
          <a:srcRect b="4209"/>
          <a:stretch>
            <a:fillRect/>
          </a:stretch>
        </p:blipFill>
        <p:spPr>
          <a:xfrm>
            <a:off x="0" y="1772816"/>
            <a:ext cx="5976154" cy="38164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6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现场图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813" y="1800225"/>
            <a:ext cx="3151187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084168" y="1772816"/>
            <a:ext cx="305983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800" dirty="0" smtClean="0">
                <a:solidFill>
                  <a:schemeClr val="bg2"/>
                </a:solidFill>
              </a:rPr>
              <a:t>数字作品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14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992813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9" name="图片 8" descr="IMG_0727.JPG"/>
          <p:cNvPicPr>
            <a:picLocks noChangeAspect="1"/>
          </p:cNvPicPr>
          <p:nvPr/>
        </p:nvPicPr>
        <p:blipFill>
          <a:blip r:embed="rId2" cstate="print"/>
          <a:srcRect b="4209"/>
          <a:stretch>
            <a:fillRect/>
          </a:stretch>
        </p:blipFill>
        <p:spPr>
          <a:xfrm>
            <a:off x="0" y="1772816"/>
            <a:ext cx="5976156" cy="38164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6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现场图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813" y="1800225"/>
            <a:ext cx="3151187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084168" y="1772816"/>
            <a:ext cx="305983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800" dirty="0" smtClean="0">
                <a:solidFill>
                  <a:schemeClr val="bg2"/>
                </a:solidFill>
              </a:rPr>
              <a:t>挖出的泥巴再创作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15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992813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8" name="图片 7" descr="IMG_0716.JPG"/>
          <p:cNvPicPr>
            <a:picLocks noChangeAspect="1"/>
          </p:cNvPicPr>
          <p:nvPr/>
        </p:nvPicPr>
        <p:blipFill>
          <a:blip r:embed="rId2" cstate="print"/>
          <a:srcRect b="4782"/>
          <a:stretch>
            <a:fillRect/>
          </a:stretch>
        </p:blipFill>
        <p:spPr>
          <a:xfrm>
            <a:off x="0" y="1772816"/>
            <a:ext cx="6012160" cy="38164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6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现场图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813" y="1800225"/>
            <a:ext cx="3151187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084168" y="1772816"/>
            <a:ext cx="305983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2800" dirty="0" smtClean="0">
                <a:solidFill>
                  <a:schemeClr val="bg2"/>
                </a:solidFill>
              </a:rPr>
              <a:t>手指也能做工具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16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992813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9" name="图片 8" descr="IMG_0775.JPG"/>
          <p:cNvPicPr>
            <a:picLocks noChangeAspect="1"/>
          </p:cNvPicPr>
          <p:nvPr/>
        </p:nvPicPr>
        <p:blipFill>
          <a:blip r:embed="rId2" cstate="print"/>
          <a:srcRect t="3593" b="1189"/>
          <a:stretch>
            <a:fillRect/>
          </a:stretch>
        </p:blipFill>
        <p:spPr>
          <a:xfrm>
            <a:off x="0" y="1772816"/>
            <a:ext cx="6012160" cy="38164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6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1013" y="3616325"/>
            <a:ext cx="8229600" cy="484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Have a nice day!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565400"/>
            <a:ext cx="8229600" cy="1143000"/>
          </a:xfrm>
        </p:spPr>
        <p:txBody>
          <a:bodyPr/>
          <a:lstStyle/>
          <a:p>
            <a:pPr algn="ctr"/>
            <a:r>
              <a:rPr lang="zh-CN" altLang="en-US" sz="5400" dirty="0" smtClean="0">
                <a:solidFill>
                  <a:schemeClr val="bg1"/>
                </a:solidFill>
                <a:ea typeface="宋体" charset="-122"/>
              </a:rPr>
              <a:t>谢谢观看！</a:t>
            </a:r>
            <a:endParaRPr lang="en-US" altLang="zh-CN" sz="5400" dirty="0" smtClean="0">
              <a:solidFill>
                <a:schemeClr val="bg1"/>
              </a:solidFill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149475" y="2401888"/>
            <a:ext cx="5110163" cy="485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7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125663" y="1778000"/>
            <a:ext cx="5110162" cy="781050"/>
          </a:xfrm>
        </p:spPr>
        <p:txBody>
          <a:bodyPr rtlCol="0">
            <a:normAutofit/>
          </a:bodyPr>
          <a:lstStyle/>
          <a:p>
            <a:r>
              <a:rPr lang="zh-CN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一、主题阐述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4075" y="3130550"/>
            <a:ext cx="4176713" cy="944292"/>
          </a:xfrm>
          <a:prstGeom prst="rect">
            <a:avLst/>
          </a:prstGeom>
          <a:noFill/>
        </p:spPr>
        <p:txBody>
          <a:bodyPr rIns="144000" bIns="36000">
            <a:spAutoFit/>
          </a:bodyPr>
          <a:lstStyle/>
          <a:p>
            <a:r>
              <a:rPr lang="zh-CN" altLang="zh-CN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课程内容的选择基于浙江省级非物质文化遗产“传统砖雕”。砖雕与木雕、石雕一起被誉为“江南三雕”。砖雕历史悠久、形式多样、题材丰富、工艺古朴，是传统建筑的重要雕式之一。</a:t>
            </a:r>
            <a:endParaRPr lang="zh-CN" altLang="zh-CN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Flowchart: Off-page Connector 3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01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7938" y="2287588"/>
            <a:ext cx="2095501" cy="55562"/>
            <a:chOff x="2055030" y="1463669"/>
            <a:chExt cx="2304256" cy="544908"/>
          </a:xfrm>
        </p:grpSpPr>
        <p:sp>
          <p:nvSpPr>
            <p:cNvPr id="7" name="Rectangle 6"/>
            <p:cNvSpPr/>
            <p:nvPr/>
          </p:nvSpPr>
          <p:spPr>
            <a:xfrm>
              <a:off x="2055030" y="1463669"/>
              <a:ext cx="576065" cy="5449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31095" y="1463669"/>
              <a:ext cx="576064" cy="544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7159" y="1463669"/>
              <a:ext cx="576064" cy="5449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3222" y="1463669"/>
              <a:ext cx="576064" cy="5449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149475" y="2401888"/>
            <a:ext cx="5110163" cy="485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7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125663" y="1778000"/>
            <a:ext cx="5110162" cy="781050"/>
          </a:xfrm>
        </p:spPr>
        <p:txBody>
          <a:bodyPr rtlCol="0">
            <a:normAutofit fontScale="90000"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zh-CN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二</a:t>
            </a:r>
            <a:r>
              <a:rPr lang="zh-CN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、教学目标</a:t>
            </a:r>
            <a:r>
              <a:rPr lang="zh-CN" altLang="zh-CN" sz="4000" dirty="0" smtClean="0"/>
              <a:t/>
            </a:r>
            <a:br>
              <a:rPr lang="zh-CN" altLang="zh-CN" sz="4000" dirty="0" smtClean="0"/>
            </a:b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4075" y="3130550"/>
            <a:ext cx="4176713" cy="1375180"/>
          </a:xfrm>
          <a:prstGeom prst="rect">
            <a:avLst/>
          </a:prstGeom>
          <a:noFill/>
        </p:spPr>
        <p:txBody>
          <a:bodyPr rIns="144000" bIns="36000">
            <a:spAutoFit/>
          </a:bodyPr>
          <a:lstStyle/>
          <a:p>
            <a:r>
              <a:rPr lang="zh-CN" altLang="zh-CN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通过讲解东阳砖雕的历史、制作流程和使用场所等让学生对东阳砖雕有所了解。之后，老师分步骤示范如何使用专业的雕泥工具（雕泥为东阳砖雕三种做法之一）或利用身边随处可见的东西，</a:t>
            </a:r>
            <a:r>
              <a:rPr lang="zh-CN" altLang="zh-CN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进行雕泥</a:t>
            </a:r>
            <a:r>
              <a:rPr lang="zh-CN" altLang="zh-CN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。学生在老师示范后动手进行操作。让学生充分发挥自己的想象力，创造出属于他们的独特</a:t>
            </a:r>
            <a:r>
              <a:rPr lang="zh-CN" altLang="zh-CN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作品</a:t>
            </a:r>
            <a:r>
              <a:rPr lang="zh-CN" alt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。</a:t>
            </a:r>
            <a:endParaRPr lang="zh-CN" altLang="zh-CN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Flowchart: Off-page Connector 3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02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7938" y="2287588"/>
            <a:ext cx="2095501" cy="55562"/>
            <a:chOff x="2055030" y="1463669"/>
            <a:chExt cx="2304256" cy="544908"/>
          </a:xfrm>
        </p:grpSpPr>
        <p:sp>
          <p:nvSpPr>
            <p:cNvPr id="7" name="Rectangle 6"/>
            <p:cNvSpPr/>
            <p:nvPr/>
          </p:nvSpPr>
          <p:spPr>
            <a:xfrm>
              <a:off x="2055030" y="1463669"/>
              <a:ext cx="576065" cy="5449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31095" y="1463669"/>
              <a:ext cx="576064" cy="544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7159" y="1463669"/>
              <a:ext cx="576064" cy="5449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3222" y="1463669"/>
              <a:ext cx="576064" cy="5449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230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444900" y="2636912"/>
            <a:ext cx="5699100" cy="1143000"/>
          </a:xfrm>
        </p:spPr>
        <p:txBody>
          <a:bodyPr/>
          <a:lstStyle/>
          <a:p>
            <a:pPr algn="r"/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zh-CN" sz="2800" dirty="0" smtClean="0">
                <a:solidFill>
                  <a:schemeClr val="bg2"/>
                </a:solidFill>
              </a:rPr>
              <a:t>建议</a:t>
            </a:r>
            <a:r>
              <a:rPr lang="zh-CN" altLang="zh-CN" sz="2800" dirty="0" smtClean="0">
                <a:solidFill>
                  <a:schemeClr val="bg2"/>
                </a:solidFill>
              </a:rPr>
              <a:t>人数</a:t>
            </a:r>
            <a:r>
              <a:rPr lang="en-US" altLang="zh-CN" sz="2800" dirty="0" smtClean="0">
                <a:solidFill>
                  <a:schemeClr val="bg2"/>
                </a:solidFill>
              </a:rPr>
              <a:t>:20</a:t>
            </a:r>
            <a:r>
              <a:rPr lang="zh-CN" altLang="zh-CN" sz="2800" dirty="0" smtClean="0">
                <a:solidFill>
                  <a:schemeClr val="bg2"/>
                </a:solidFill>
              </a:rPr>
              <a:t>人以下</a:t>
            </a:r>
            <a:br>
              <a:rPr lang="zh-CN" altLang="zh-CN" sz="2800" dirty="0" smtClean="0">
                <a:solidFill>
                  <a:schemeClr val="bg2"/>
                </a:solidFill>
              </a:rPr>
            </a:br>
            <a:r>
              <a:rPr lang="zh-CN" altLang="zh-CN" sz="2800" dirty="0" smtClean="0">
                <a:solidFill>
                  <a:schemeClr val="bg2"/>
                </a:solidFill>
              </a:rPr>
              <a:t>建议年龄：</a:t>
            </a:r>
            <a:r>
              <a:rPr lang="en-US" altLang="zh-CN" sz="2800" dirty="0" smtClean="0">
                <a:solidFill>
                  <a:schemeClr val="bg2"/>
                </a:solidFill>
              </a:rPr>
              <a:t>5</a:t>
            </a:r>
            <a:r>
              <a:rPr lang="zh-CN" altLang="zh-CN" sz="2800" dirty="0" smtClean="0">
                <a:solidFill>
                  <a:schemeClr val="bg2"/>
                </a:solidFill>
              </a:rPr>
              <a:t>周岁—</a:t>
            </a:r>
            <a:r>
              <a:rPr lang="en-US" altLang="zh-CN" sz="2800" dirty="0" smtClean="0">
                <a:solidFill>
                  <a:schemeClr val="bg2"/>
                </a:solidFill>
              </a:rPr>
              <a:t>18</a:t>
            </a:r>
            <a:r>
              <a:rPr lang="zh-CN" altLang="zh-CN" sz="2800" dirty="0" smtClean="0">
                <a:solidFill>
                  <a:schemeClr val="bg2"/>
                </a:solidFill>
              </a:rPr>
              <a:t>周岁</a:t>
            </a:r>
            <a:r>
              <a:rPr lang="en-US" altLang="zh-CN" sz="2800" dirty="0" smtClean="0">
                <a:solidFill>
                  <a:schemeClr val="bg2"/>
                </a:solidFill>
              </a:rPr>
              <a:t/>
            </a:r>
            <a:br>
              <a:rPr lang="en-US" altLang="zh-CN" sz="2800" dirty="0" smtClean="0">
                <a:solidFill>
                  <a:schemeClr val="bg2"/>
                </a:solidFill>
              </a:rPr>
            </a:br>
            <a:r>
              <a:rPr lang="zh-CN" altLang="zh-CN" sz="2800" dirty="0" smtClean="0">
                <a:solidFill>
                  <a:schemeClr val="bg2"/>
                </a:solidFill>
              </a:rPr>
              <a:t>建议</a:t>
            </a:r>
            <a:r>
              <a:rPr lang="zh-CN" altLang="zh-CN" sz="2800" dirty="0" smtClean="0">
                <a:solidFill>
                  <a:schemeClr val="bg2"/>
                </a:solidFill>
              </a:rPr>
              <a:t>课时：</a:t>
            </a:r>
            <a:r>
              <a:rPr lang="en-US" altLang="zh-CN" sz="2800" dirty="0" smtClean="0">
                <a:solidFill>
                  <a:schemeClr val="bg2"/>
                </a:solidFill>
              </a:rPr>
              <a:t>2</a:t>
            </a:r>
            <a:r>
              <a:rPr lang="zh-CN" altLang="zh-CN" sz="2800" dirty="0" smtClean="0">
                <a:solidFill>
                  <a:schemeClr val="bg2"/>
                </a:solidFill>
              </a:rPr>
              <a:t>课时（每课时</a:t>
            </a:r>
            <a:r>
              <a:rPr lang="en-US" altLang="zh-CN" sz="2800" dirty="0" smtClean="0">
                <a:solidFill>
                  <a:schemeClr val="bg2"/>
                </a:solidFill>
              </a:rPr>
              <a:t>45</a:t>
            </a:r>
            <a:r>
              <a:rPr lang="zh-CN" altLang="zh-CN" sz="2800" dirty="0" smtClean="0">
                <a:solidFill>
                  <a:schemeClr val="bg2"/>
                </a:solidFill>
              </a:rPr>
              <a:t>分钟）</a:t>
            </a:r>
            <a:br>
              <a:rPr lang="zh-CN" altLang="zh-CN" sz="2800" dirty="0" smtClean="0">
                <a:solidFill>
                  <a:schemeClr val="bg2"/>
                </a:solidFill>
              </a:rPr>
            </a:br>
            <a:r>
              <a:rPr lang="zh-CN" altLang="zh-CN" sz="2800" dirty="0" smtClean="0"/>
              <a:t/>
            </a:r>
            <a:br>
              <a:rPr lang="zh-CN" altLang="zh-CN" sz="2800" dirty="0" smtClean="0"/>
            </a:br>
            <a:r>
              <a:rPr lang="en-US" altLang="zh-CN" sz="2800" dirty="0" smtClean="0">
                <a:solidFill>
                  <a:schemeClr val="bg1"/>
                </a:solidFill>
                <a:ea typeface="宋体" charset="-122"/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  <a:ea typeface="宋体" charset="-122"/>
              </a:rPr>
            </a:br>
            <a:endParaRPr lang="en-US" altLang="zh-CN" sz="2000" dirty="0" smtClean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三、教学对象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03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230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444900" y="2996952"/>
            <a:ext cx="5699100" cy="1143000"/>
          </a:xfrm>
        </p:spPr>
        <p:txBody>
          <a:bodyPr/>
          <a:lstStyle/>
          <a:p>
            <a:pPr algn="r"/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zh-CN" sz="2800" dirty="0" smtClean="0">
                <a:solidFill>
                  <a:schemeClr val="bg2"/>
                </a:solidFill>
              </a:rPr>
              <a:t>重点</a:t>
            </a:r>
            <a:r>
              <a:rPr lang="zh-CN" altLang="zh-CN" sz="2800" dirty="0" smtClean="0">
                <a:solidFill>
                  <a:schemeClr val="bg2"/>
                </a:solidFill>
              </a:rPr>
              <a:t>：</a:t>
            </a:r>
            <a:r>
              <a:rPr lang="zh-CN" altLang="en-US" sz="2800" dirty="0" smtClean="0">
                <a:solidFill>
                  <a:schemeClr val="bg2"/>
                </a:solidFill>
              </a:rPr>
              <a:t>雕泥</a:t>
            </a:r>
            <a:r>
              <a:rPr lang="zh-CN" altLang="zh-CN" sz="2800" dirty="0" smtClean="0">
                <a:solidFill>
                  <a:schemeClr val="bg2"/>
                </a:solidFill>
              </a:rPr>
              <a:t>操作</a:t>
            </a:r>
            <a:r>
              <a:rPr lang="zh-CN" altLang="zh-CN" sz="2800" dirty="0" smtClean="0">
                <a:solidFill>
                  <a:schemeClr val="bg2"/>
                </a:solidFill>
              </a:rPr>
              <a:t>步骤</a:t>
            </a:r>
            <a:br>
              <a:rPr lang="zh-CN" altLang="zh-CN" sz="2800" dirty="0" smtClean="0">
                <a:solidFill>
                  <a:schemeClr val="bg2"/>
                </a:solidFill>
              </a:rPr>
            </a:br>
            <a:r>
              <a:rPr lang="zh-CN" altLang="zh-CN" sz="2800" dirty="0" smtClean="0">
                <a:solidFill>
                  <a:schemeClr val="bg2"/>
                </a:solidFill>
              </a:rPr>
              <a:t>难点</a:t>
            </a:r>
            <a:r>
              <a:rPr lang="zh-CN" altLang="zh-CN" sz="2800" dirty="0" smtClean="0">
                <a:solidFill>
                  <a:schemeClr val="bg2"/>
                </a:solidFill>
              </a:rPr>
              <a:t>：摔泥、初始构图</a:t>
            </a:r>
            <a:r>
              <a:rPr lang="zh-CN" altLang="zh-CN" sz="2800" dirty="0" smtClean="0"/>
              <a:t/>
            </a:r>
            <a:br>
              <a:rPr lang="zh-CN" altLang="zh-CN" sz="2800" dirty="0" smtClean="0"/>
            </a:br>
            <a:r>
              <a:rPr lang="en-US" altLang="zh-CN" sz="2800" dirty="0" smtClean="0">
                <a:solidFill>
                  <a:schemeClr val="bg2"/>
                </a:solidFill>
              </a:rPr>
              <a:t/>
            </a:r>
            <a:br>
              <a:rPr lang="en-US" altLang="zh-CN" sz="2800" dirty="0" smtClean="0">
                <a:solidFill>
                  <a:schemeClr val="bg2"/>
                </a:solidFill>
              </a:rPr>
            </a:br>
            <a:r>
              <a:rPr lang="zh-CN" altLang="zh-CN" sz="2800" dirty="0" smtClean="0"/>
              <a:t/>
            </a:r>
            <a:br>
              <a:rPr lang="zh-CN" altLang="zh-CN" sz="2800" dirty="0" smtClean="0"/>
            </a:br>
            <a:r>
              <a:rPr lang="en-US" altLang="zh-CN" sz="2800" dirty="0" smtClean="0">
                <a:solidFill>
                  <a:schemeClr val="bg1"/>
                </a:solidFill>
                <a:ea typeface="宋体" charset="-122"/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  <a:ea typeface="宋体" charset="-122"/>
              </a:rPr>
            </a:br>
            <a:endParaRPr lang="en-US" altLang="zh-CN" sz="2000" dirty="0" smtClean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四、教学重点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04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9230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108520" y="3284984"/>
            <a:ext cx="9252520" cy="2088232"/>
          </a:xfrm>
        </p:spPr>
        <p:txBody>
          <a:bodyPr/>
          <a:lstStyle/>
          <a:p>
            <a:pPr algn="r"/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zh-CN" sz="2800" dirty="0" smtClean="0">
                <a:solidFill>
                  <a:schemeClr val="bg2"/>
                </a:solidFill>
              </a:rPr>
              <a:t>学具</a:t>
            </a:r>
            <a:r>
              <a:rPr lang="zh-CN" altLang="zh-CN" sz="2800" dirty="0" smtClean="0">
                <a:solidFill>
                  <a:schemeClr val="bg2"/>
                </a:solidFill>
              </a:rPr>
              <a:t>：泥砖、铁刮、平</a:t>
            </a:r>
            <a:r>
              <a:rPr lang="zh-CN" altLang="zh-CN" sz="2800" dirty="0" smtClean="0">
                <a:solidFill>
                  <a:schemeClr val="bg2"/>
                </a:solidFill>
              </a:rPr>
              <a:t>刀</a:t>
            </a:r>
            <a:r>
              <a:rPr lang="zh-CN" altLang="zh-CN" sz="2800" dirty="0" smtClean="0">
                <a:solidFill>
                  <a:schemeClr val="bg2"/>
                </a:solidFill>
              </a:rPr>
              <a:t/>
            </a:r>
            <a:br>
              <a:rPr lang="zh-CN" altLang="zh-CN" sz="2800" dirty="0" smtClean="0">
                <a:solidFill>
                  <a:schemeClr val="bg2"/>
                </a:solidFill>
              </a:rPr>
            </a:br>
            <a:r>
              <a:rPr lang="zh-CN" altLang="zh-CN" sz="2800" dirty="0" smtClean="0">
                <a:solidFill>
                  <a:schemeClr val="bg2"/>
                </a:solidFill>
              </a:rPr>
              <a:t>教具：媒体课件（图片）、砖雕成品、泥砖、铁刮、平刀</a:t>
            </a:r>
            <a:br>
              <a:rPr lang="zh-CN" altLang="zh-CN" sz="2800" dirty="0" smtClean="0">
                <a:solidFill>
                  <a:schemeClr val="bg2"/>
                </a:solidFill>
              </a:rPr>
            </a:br>
            <a:r>
              <a:rPr lang="en-US" altLang="zh-CN" sz="2800" dirty="0" smtClean="0">
                <a:solidFill>
                  <a:schemeClr val="bg2"/>
                </a:solidFill>
              </a:rPr>
              <a:t/>
            </a:r>
            <a:br>
              <a:rPr lang="en-US" altLang="zh-CN" sz="2800" dirty="0" smtClean="0">
                <a:solidFill>
                  <a:schemeClr val="bg2"/>
                </a:solidFill>
              </a:rPr>
            </a:br>
            <a:r>
              <a:rPr lang="zh-CN" altLang="zh-CN" sz="2800" dirty="0" smtClean="0">
                <a:solidFill>
                  <a:schemeClr val="bg2"/>
                </a:solidFill>
              </a:rPr>
              <a:t/>
            </a:r>
            <a:br>
              <a:rPr lang="zh-CN" altLang="zh-CN" sz="2800" dirty="0" smtClean="0">
                <a:solidFill>
                  <a:schemeClr val="bg2"/>
                </a:solidFill>
              </a:rPr>
            </a:br>
            <a:r>
              <a:rPr lang="zh-CN" altLang="zh-CN" sz="2800" dirty="0" smtClean="0"/>
              <a:t/>
            </a:r>
            <a:br>
              <a:rPr lang="zh-CN" altLang="zh-CN" sz="2800" dirty="0" smtClean="0"/>
            </a:br>
            <a:r>
              <a:rPr lang="en-US" altLang="zh-CN" sz="2800" dirty="0" smtClean="0">
                <a:solidFill>
                  <a:schemeClr val="bg1"/>
                </a:solidFill>
                <a:ea typeface="宋体" charset="-122"/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  <a:ea typeface="宋体" charset="-122"/>
              </a:rPr>
            </a:br>
            <a:endParaRPr lang="en-US" altLang="zh-CN" sz="2000" dirty="0" smtClean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五、教学准备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Flowchart: Off-page Connector 9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05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六、教学步骤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813" y="1800225"/>
            <a:ext cx="3151187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020271" y="3140968"/>
            <a:ext cx="2123729" cy="23733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altLang="zh-CN" sz="1600" dirty="0" smtClean="0">
                <a:solidFill>
                  <a:schemeClr val="bg2"/>
                </a:solidFill>
              </a:rPr>
              <a:t>  </a:t>
            </a:r>
            <a:r>
              <a:rPr lang="zh-CN" altLang="zh-CN" sz="1600" dirty="0" smtClean="0">
                <a:solidFill>
                  <a:schemeClr val="bg2"/>
                </a:solidFill>
              </a:rPr>
              <a:t>向同学</a:t>
            </a:r>
            <a:r>
              <a:rPr lang="zh-CN" altLang="zh-CN" sz="1600" dirty="0" smtClean="0">
                <a:solidFill>
                  <a:schemeClr val="bg2"/>
                </a:solidFill>
              </a:rPr>
              <a:t>展示砖雕成品</a:t>
            </a:r>
            <a:endParaRPr lang="en-US" altLang="zh-CN" sz="1600" dirty="0" smtClean="0">
              <a:solidFill>
                <a:schemeClr val="bg2"/>
              </a:solidFill>
              <a:ea typeface="宋体" charset="-122"/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904037" y="2348880"/>
            <a:ext cx="22399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bg2"/>
                </a:solidFill>
              </a:rPr>
              <a:t>       </a:t>
            </a:r>
            <a:r>
              <a:rPr lang="zh-CN" altLang="zh-CN" sz="2800" dirty="0" smtClean="0">
                <a:solidFill>
                  <a:schemeClr val="bg2"/>
                </a:solidFill>
              </a:rPr>
              <a:t>引入</a:t>
            </a:r>
            <a:r>
              <a:rPr lang="zh-CN" altLang="zh-CN" sz="2800" dirty="0" smtClean="0">
                <a:solidFill>
                  <a:schemeClr val="bg2"/>
                </a:solidFill>
              </a:rPr>
              <a:t>部分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06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992813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21" name="图片 20" descr="IMG_0583.JPG"/>
          <p:cNvPicPr>
            <a:picLocks noChangeAspect="1"/>
          </p:cNvPicPr>
          <p:nvPr/>
        </p:nvPicPr>
        <p:blipFill>
          <a:blip r:embed="rId2" cstate="print"/>
          <a:srcRect b="4782"/>
          <a:stretch>
            <a:fillRect/>
          </a:stretch>
        </p:blipFill>
        <p:spPr>
          <a:xfrm>
            <a:off x="0" y="1772816"/>
            <a:ext cx="6012160" cy="38164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5" grpId="0"/>
      <p:bldP spid="1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六、教学步骤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049" y="1800225"/>
            <a:ext cx="4139952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831259" y="2420888"/>
            <a:ext cx="3312741" cy="295232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zh-CN" altLang="zh-CN" sz="1600" dirty="0" smtClean="0">
                <a:solidFill>
                  <a:schemeClr val="bg2"/>
                </a:solidFill>
              </a:rPr>
              <a:t>教师讲述东阳砖雕的历史、现状、制造过程和使用场所等。</a:t>
            </a:r>
          </a:p>
          <a:p>
            <a:pPr lvl="0"/>
            <a:r>
              <a:rPr lang="zh-CN" altLang="zh-CN" sz="1600" dirty="0" smtClean="0">
                <a:solidFill>
                  <a:schemeClr val="bg2"/>
                </a:solidFill>
              </a:rPr>
              <a:t>教师讲解如何</a:t>
            </a:r>
            <a:r>
              <a:rPr lang="zh-CN" altLang="zh-CN" sz="1600" dirty="0" smtClean="0">
                <a:solidFill>
                  <a:schemeClr val="bg2"/>
                </a:solidFill>
              </a:rPr>
              <a:t>制作</a:t>
            </a:r>
            <a:endParaRPr lang="en-US" altLang="zh-CN" sz="1600" dirty="0" smtClean="0">
              <a:solidFill>
                <a:schemeClr val="bg2"/>
              </a:solidFill>
            </a:endParaRPr>
          </a:p>
          <a:p>
            <a:pPr lvl="0"/>
            <a:r>
              <a:rPr lang="zh-CN" altLang="zh-CN" sz="1200" dirty="0" smtClean="0">
                <a:solidFill>
                  <a:schemeClr val="bg2"/>
                </a:solidFill>
              </a:rPr>
              <a:t>砖雕成品赏析</a:t>
            </a:r>
            <a:r>
              <a:rPr lang="zh-CN" altLang="zh-CN" sz="1000" dirty="0" smtClean="0">
                <a:solidFill>
                  <a:schemeClr val="bg2"/>
                </a:solidFill>
              </a:rPr>
              <a:t>：教师对相应砖雕成品的制作过程进行提问、讲解与总结</a:t>
            </a:r>
          </a:p>
          <a:p>
            <a:pPr lvl="0"/>
            <a:r>
              <a:rPr lang="zh-CN" altLang="zh-CN" dirty="0" smtClean="0">
                <a:solidFill>
                  <a:schemeClr val="bg2"/>
                </a:solidFill>
              </a:rPr>
              <a:t>教师演示</a:t>
            </a:r>
          </a:p>
          <a:p>
            <a:r>
              <a:rPr lang="zh-CN" altLang="zh-CN" sz="1000" dirty="0" smtClean="0">
                <a:solidFill>
                  <a:schemeClr val="bg2"/>
                </a:solidFill>
              </a:rPr>
              <a:t>第一步：将泥砖摔平整</a:t>
            </a:r>
          </a:p>
          <a:p>
            <a:r>
              <a:rPr lang="zh-CN" altLang="zh-CN" sz="1000" dirty="0" smtClean="0">
                <a:solidFill>
                  <a:schemeClr val="bg2"/>
                </a:solidFill>
              </a:rPr>
              <a:t>第二步：用平刀在泥砖上刻出浅线，完成基本构图</a:t>
            </a:r>
          </a:p>
          <a:p>
            <a:r>
              <a:rPr lang="zh-CN" altLang="zh-CN" sz="1000" dirty="0" smtClean="0">
                <a:solidFill>
                  <a:schemeClr val="bg2"/>
                </a:solidFill>
              </a:rPr>
              <a:t>第三步：用铁刮刮去多余泥巴</a:t>
            </a:r>
          </a:p>
          <a:p>
            <a:r>
              <a:rPr lang="zh-CN" altLang="zh-CN" sz="1000" dirty="0" smtClean="0">
                <a:solidFill>
                  <a:schemeClr val="bg2"/>
                </a:solidFill>
              </a:rPr>
              <a:t>第四步：用多余泥巴塑成随意作品。</a:t>
            </a:r>
          </a:p>
          <a:p>
            <a:pPr lvl="0"/>
            <a:r>
              <a:rPr lang="zh-CN" altLang="zh-CN" dirty="0" smtClean="0">
                <a:solidFill>
                  <a:schemeClr val="bg2"/>
                </a:solidFill>
              </a:rPr>
              <a:t>操作提示</a:t>
            </a:r>
            <a:r>
              <a:rPr lang="zh-CN" altLang="zh-CN" sz="1000" dirty="0" smtClean="0">
                <a:solidFill>
                  <a:schemeClr val="bg2"/>
                </a:solidFill>
              </a:rPr>
              <a:t>：可以借助身边任何物品（树叶、鞋子、自己的手等等）在泥砖上印出图</a:t>
            </a:r>
            <a:r>
              <a:rPr lang="en-US" altLang="zh-CN" sz="1000" dirty="0" smtClean="0">
                <a:solidFill>
                  <a:schemeClr val="bg2"/>
                </a:solidFill>
              </a:rPr>
              <a:t>      </a:t>
            </a:r>
            <a:r>
              <a:rPr lang="zh-CN" altLang="zh-CN" sz="1000" dirty="0" smtClean="0">
                <a:solidFill>
                  <a:schemeClr val="bg2"/>
                </a:solidFill>
              </a:rPr>
              <a:t>案，代替第二步操作。</a:t>
            </a:r>
          </a:p>
          <a:p>
            <a:pPr lvl="0"/>
            <a:endParaRPr lang="zh-CN" altLang="zh-CN" sz="1000" dirty="0">
              <a:solidFill>
                <a:schemeClr val="bg2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397625" y="1844824"/>
            <a:ext cx="27463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bg2"/>
                </a:solidFill>
              </a:rPr>
              <a:t>         </a:t>
            </a:r>
            <a:r>
              <a:rPr lang="zh-CN" altLang="zh-CN" sz="2800" dirty="0" smtClean="0">
                <a:solidFill>
                  <a:schemeClr val="bg2"/>
                </a:solidFill>
              </a:rPr>
              <a:t>教授</a:t>
            </a:r>
            <a:r>
              <a:rPr lang="zh-CN" altLang="zh-CN" sz="2800" dirty="0" smtClean="0">
                <a:solidFill>
                  <a:schemeClr val="bg2"/>
                </a:solidFill>
              </a:rPr>
              <a:t>与指导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07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004047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9" name="图片 8" descr="IMG_0647.JPG"/>
          <p:cNvPicPr>
            <a:picLocks noChangeAspect="1"/>
          </p:cNvPicPr>
          <p:nvPr/>
        </p:nvPicPr>
        <p:blipFill>
          <a:blip r:embed="rId2" cstate="print"/>
          <a:srcRect r="2548"/>
          <a:stretch>
            <a:fillRect/>
          </a:stretch>
        </p:blipFill>
        <p:spPr>
          <a:xfrm>
            <a:off x="0" y="1791866"/>
            <a:ext cx="5508104" cy="37680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5" grpId="0"/>
      <p:bldP spid="16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11200"/>
          </a:xfrm>
        </p:spPr>
        <p:txBody>
          <a:bodyPr rtlCol="0">
            <a:noAutofit/>
          </a:bodyPr>
          <a:lstStyle/>
          <a:p>
            <a:r>
              <a:rPr lang="zh-CN" altLang="zh-CN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六、教学步骤</a:t>
            </a:r>
            <a:endParaRPr lang="zh-CN" altLang="zh-CN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92813" y="1800225"/>
            <a:ext cx="3151187" cy="3778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30851" y="3212976"/>
            <a:ext cx="2413149" cy="23733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CN" sz="1600" dirty="0" smtClean="0">
                <a:solidFill>
                  <a:schemeClr val="bg2"/>
                </a:solidFill>
              </a:rPr>
              <a:t>       </a:t>
            </a:r>
            <a:r>
              <a:rPr lang="zh-CN" altLang="zh-CN" sz="1600" dirty="0" smtClean="0">
                <a:solidFill>
                  <a:schemeClr val="bg2"/>
                </a:solidFill>
              </a:rPr>
              <a:t>教师</a:t>
            </a:r>
            <a:r>
              <a:rPr lang="zh-CN" altLang="zh-CN" sz="1600" dirty="0" smtClean="0">
                <a:solidFill>
                  <a:schemeClr val="bg2"/>
                </a:solidFill>
              </a:rPr>
              <a:t>全程指导和</a:t>
            </a:r>
            <a:r>
              <a:rPr lang="zh-CN" altLang="zh-CN" sz="1600" dirty="0" smtClean="0">
                <a:solidFill>
                  <a:schemeClr val="bg2"/>
                </a:solidFill>
              </a:rPr>
              <a:t>帮助同学</a:t>
            </a:r>
            <a:r>
              <a:rPr lang="zh-CN" altLang="zh-CN" sz="1600" dirty="0" smtClean="0">
                <a:solidFill>
                  <a:schemeClr val="bg2"/>
                </a:solidFill>
              </a:rPr>
              <a:t>完成雕泥活动。遇到年纪小，摔泥进行太久没力气的同学、独立完成构图有困难的同学，老师需及时予以协助。</a:t>
            </a:r>
            <a:endParaRPr lang="zh-CN" altLang="zh-CN" sz="1600" dirty="0">
              <a:solidFill>
                <a:schemeClr val="bg2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 bwMode="auto">
          <a:xfrm>
            <a:off x="6904037" y="2348880"/>
            <a:ext cx="22399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dirty="0" smtClean="0">
                <a:solidFill>
                  <a:schemeClr val="bg2"/>
                </a:solidFill>
              </a:rPr>
              <a:t>       </a:t>
            </a:r>
            <a:r>
              <a:rPr lang="zh-CN" altLang="zh-CN" sz="2800" dirty="0" smtClean="0">
                <a:solidFill>
                  <a:schemeClr val="bg2"/>
                </a:solidFill>
              </a:rPr>
              <a:t>课堂</a:t>
            </a:r>
            <a:r>
              <a:rPr lang="zh-CN" altLang="zh-CN" sz="2800" dirty="0" smtClean="0">
                <a:solidFill>
                  <a:schemeClr val="bg2"/>
                </a:solidFill>
              </a:rPr>
              <a:t>练习</a:t>
            </a:r>
            <a:endParaRPr lang="zh-CN" altLang="zh-CN" sz="2800" dirty="0">
              <a:solidFill>
                <a:schemeClr val="bg2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8637588" y="214313"/>
            <a:ext cx="327025" cy="393700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HN" sz="1100" b="1" dirty="0" smtClean="0">
                <a:solidFill>
                  <a:srgbClr val="FFFFFF"/>
                </a:solidFill>
              </a:rPr>
              <a:t>08</a:t>
            </a:r>
            <a:endParaRPr lang="en-US" altLang="zh-CN" sz="11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225"/>
            <a:ext cx="5992813" cy="377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10" name="图片 9" descr="IMG_0724.JPG"/>
          <p:cNvPicPr>
            <a:picLocks noChangeAspect="1"/>
          </p:cNvPicPr>
          <p:nvPr/>
        </p:nvPicPr>
        <p:blipFill>
          <a:blip r:embed="rId2" cstate="print"/>
          <a:srcRect b="5390"/>
          <a:stretch>
            <a:fillRect/>
          </a:stretch>
        </p:blipFill>
        <p:spPr>
          <a:xfrm>
            <a:off x="0" y="1797158"/>
            <a:ext cx="6012160" cy="37920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5" grpId="0"/>
      <p:bldP spid="16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yas Theme Color">
      <a:dk1>
        <a:srgbClr val="5C5C5C"/>
      </a:dk1>
      <a:lt1>
        <a:sysClr val="window" lastClr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407</Words>
  <Application>Microsoft Office PowerPoint</Application>
  <PresentationFormat>全屏显示(4:3)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Theme</vt:lpstr>
      <vt:lpstr>“东阳砖雕公开课”教学设计</vt:lpstr>
      <vt:lpstr>一、主题阐述</vt:lpstr>
      <vt:lpstr> 二、教学目标 </vt:lpstr>
      <vt:lpstr>      建议人数:20人以下 建议年龄：5周岁—18周岁 建议课时：2课时（每课时45分钟）   </vt:lpstr>
      <vt:lpstr>      重点：雕泥操作步骤 难点：摔泥、初始构图    </vt:lpstr>
      <vt:lpstr>    学具：泥砖、铁刮、平刀 教具：媒体课件（图片）、砖雕成品、泥砖、铁刮、平刀     </vt:lpstr>
      <vt:lpstr>六、教学步骤</vt:lpstr>
      <vt:lpstr>六、教学步骤</vt:lpstr>
      <vt:lpstr>六、教学步骤</vt:lpstr>
      <vt:lpstr>六、教学步骤</vt:lpstr>
      <vt:lpstr>现场图</vt:lpstr>
      <vt:lpstr>现场图</vt:lpstr>
      <vt:lpstr>现场图</vt:lpstr>
      <vt:lpstr>现场图</vt:lpstr>
      <vt:lpstr>现场图</vt:lpstr>
      <vt:lpstr>现场图</vt:lpstr>
      <vt:lpstr>现场图</vt:lpstr>
      <vt:lpstr>谢谢观看！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dell</cp:lastModifiedBy>
  <cp:revision>271</cp:revision>
  <dcterms:created xsi:type="dcterms:W3CDTF">2014-02-03T20:55:49Z</dcterms:created>
  <dcterms:modified xsi:type="dcterms:W3CDTF">2015-09-20T15:59:18Z</dcterms:modified>
</cp:coreProperties>
</file>